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61" r:id="rId11"/>
    <p:sldId id="264" r:id="rId12"/>
    <p:sldId id="365" r:id="rId13"/>
    <p:sldId id="368" r:id="rId14"/>
    <p:sldId id="369" r:id="rId15"/>
    <p:sldId id="366" r:id="rId16"/>
    <p:sldId id="373" r:id="rId17"/>
    <p:sldId id="370" r:id="rId18"/>
    <p:sldId id="371" r:id="rId19"/>
    <p:sldId id="372" r:id="rId20"/>
    <p:sldId id="265" r:id="rId21"/>
    <p:sldId id="376" r:id="rId22"/>
    <p:sldId id="377" r:id="rId23"/>
    <p:sldId id="379" r:id="rId24"/>
    <p:sldId id="378" r:id="rId25"/>
    <p:sldId id="380" r:id="rId26"/>
    <p:sldId id="381" r:id="rId27"/>
    <p:sldId id="382" r:id="rId28"/>
    <p:sldId id="384" r:id="rId29"/>
    <p:sldId id="383" r:id="rId30"/>
    <p:sldId id="387" r:id="rId31"/>
    <p:sldId id="388" r:id="rId32"/>
    <p:sldId id="266" r:id="rId33"/>
    <p:sldId id="267" r:id="rId34"/>
    <p:sldId id="386" r:id="rId35"/>
    <p:sldId id="385" r:id="rId36"/>
  </p:sldIdLst>
  <p:sldSz cx="12192000" cy="6858000"/>
  <p:notesSz cx="6858000" cy="9144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B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5" d="100"/>
          <a:sy n="75" d="100"/>
        </p:scale>
        <p:origin x="874" y="43"/>
      </p:cViewPr>
      <p:guideLst>
        <p:guide orient="horz" pos="1026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896588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547243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313C419-10E8-4216-A6CC-B7C8A23909AD}" type="datetimeFigureOut">
              <a:rPr lang="de-DE"/>
              <a:t>03.06.2025</a:t>
            </a:fld>
            <a:endParaRPr lang="de-DE"/>
          </a:p>
        </p:txBody>
      </p:sp>
      <p:sp>
        <p:nvSpPr>
          <p:cNvPr id="1624188530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293120423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59444568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666547651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F66CAD1-FD47-46B0-9C16-1B81F4E690E0}" type="slidenum">
              <a:rPr lang="de-DE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>
      <a:buFont typeface="Arial"/>
      <a:buChar char="•"/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BAC788-7005-FAB5-F4E2-7D2BCCE6EB04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658779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806686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6829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E7AF2-5027-E903-5179-A50893F5A38C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E9A-A643-ABCF-929E-5832F004FB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D6B5-994F-5CC2-B419-68CAEF2DC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479BF-96DE-F520-C8E3-E641E87FB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1A208-6979-C43F-F8F7-F9A9E5FE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577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E942-5694-2870-D0F0-333D80BFE3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3D1A8-A2E3-7113-32DA-8642E2164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F0F74-9E32-59CC-915D-C742ACA8A94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0CF7C-ABDB-98BE-4927-31EEA6D29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45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6FB-E4BD-81A4-D910-B92E5A8043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58A02-CFC0-1F7F-0C15-7D463527E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4BBD-9BEE-4017-81B6-FF2AEDE27E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3036D-9769-BE54-F893-DF394BE5F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91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6CD4-8024-CBCE-E65A-386AB6FE8D6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E2B7-8E13-C6A1-3545-93C14FC47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8C9EA-1155-D8E3-FE68-5C339169566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6349-2CBA-A8EB-C3DA-9D64E4D2D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D24E52-719C-901D-3807-DDF56B4759EC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742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07A2-6DD4-9BF5-0ED2-21BEC6148C8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08EFD-31A1-963C-640A-05395A8C3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C4FCA-2B16-354C-0AFE-83316FE907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572CB-257F-BFB6-1E89-CFE7DCBA2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66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7D8EF-CC90-3335-3D0D-E1C2C962627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FBB5A-7C3B-3CBD-7A87-6AF1DA01E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36246-53B5-7B63-3F90-0B7DB7CB8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EDBEA-B0A5-F2FF-8867-ACF2A8872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1083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5B238-2064-BB02-10ED-DC133E6962A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F4B2C-6189-A013-B30E-BDE7697C3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65C58-CB93-3C43-5901-FF61837D2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7F79B-D56C-B3B1-EC58-1A37895DF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7548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D4BC9-BC52-4B22-79EA-9995D52962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4097C-DE14-EDBF-4DB8-9491A32C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AC60-09E2-9574-772F-DA6A3A3416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2F18E-9ADA-188D-C794-558E52EC0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1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DFC15EC-0C4A-DE51-ED0D-88C3422FAE02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1129-9384-B4A7-68B1-BBB1391B4D2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1BC1D-C7A4-065A-B5C3-77062A271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90197-61FC-64A8-F321-F24E9F59FB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4DAEB-2370-8F16-7C63-8CFEE423C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736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9E24C-B304-6E4E-0491-56ADB8DFC1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4C744-219B-4821-D8A9-168C93412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C3B478-54D9-82F4-F981-71F0F9D671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A69F2-5F17-2A01-AB5E-F0CB1D675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256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49161-BEA5-9412-0C69-CF310FEE9A9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38880-5010-2184-A502-1D644AC82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FCE10-4ED7-36B1-A4C3-8F9A00C6CC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9B15-264F-C103-7284-024343934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816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82A1-ED30-7889-1263-F9785DF34D3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3CBFC-4F1A-DE43-C970-D02C3177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8398E-94E7-196C-8EA4-38C7565433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33BD-45C5-EB30-AC9E-C5852FD2E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998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7D0A-EFB4-BBAA-4C24-B9F0506463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1D123-46A7-E649-8CC1-6888DA42C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12125-F3A6-B559-D65F-5FBE855AC3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50543-ED80-1BFA-9A17-AC1A4995F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167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E56C8-CE95-B8CA-5197-E95A0CD60BA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A43A42-0E92-E56F-CE68-327865CDB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98A3-31A9-E27C-7F4C-DCF8A170B6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A860-68C4-61CD-41C2-529CE4C3E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5805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896DE-10ED-AAEF-07B4-CDB492381FF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AB619-CFEA-7D8B-8695-7473C921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7A02C-BFFE-9BD6-E6D8-50FE8B22B2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CBE7B-EA0D-D653-8554-925938DE4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845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B22E-4326-5766-6FB9-EBF70C7FAE5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6C561-FF22-2BA3-3F3D-1D79203BE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9CA8-B7FD-3F1A-AA80-B688537BA4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DD83-BB9B-5523-BFB4-7221AD02AD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337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1E6-7054-07A6-EEAD-D1DE4CC178A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B768A-D5F4-DF3B-B08E-EF8F2C472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9D65D-C62E-4BED-0F35-ED2F094873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B1D9-9934-975F-7854-9671B4149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214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8782017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993994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3871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24605F9-D689-6BB7-4483-3EDCFED1E3A3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B792-F1B0-CDD3-D13C-65CB54B87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6D396-0144-4809-3691-C7B217EA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033CA-85ED-ED07-9239-DA3BF6647A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F465F-0DE5-7F98-0661-9B3380662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549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09204-F08E-F815-6DB2-92682CBA8F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FD98E-F35B-87E0-DE5F-ACB8DBC2E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7D103-3D4D-0AE5-55F3-31B1425995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569E1-CCD3-DDF0-D4AE-81F0EF8E5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869B38-069B-551C-4678-6A8B1ED958C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467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BFE-82C6-D682-869F-6CC904AFFFC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E3CF2-6FB8-E6D8-D6F2-3347B4DE2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4D511-E3CE-D850-E4ED-A90702CF12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CC473-175E-A6D1-075E-26AA18E49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962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D171-292E-570E-6CED-A7D5EDC9443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F309B-7EDD-39D9-782A-8AD342388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ACD1E-AB9E-D87C-A6F1-EDAF3D476A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8633F-A44A-66C2-D05A-EE25EED71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0706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DA584-F63A-D606-2B05-6125618B38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AC621-DD2B-0FFD-1A6D-B2978282F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45164-D979-654C-C28B-F65926D972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1EFD-764C-A996-AB67-D84FB62E6F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1DB93B-446B-86CB-98BD-9DDE84B3F9CA}" type="slidenum">
              <a:rPr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1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088A38-DDD5-38A0-C5AE-F21E0B00A5F0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A4F6A-519C-C617-99E7-BB081C1C54C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806C-59B0-A0FC-7C1D-79273AEC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F9D7-DAC7-800E-D3C9-5FCC300649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1B868-5497-A1E8-8148-4B2A526D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71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6DBE2-7381-1C03-8407-3597512B60E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F9770-4AA2-B579-15DE-B20476FAF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990BE-94A6-F044-4C6F-74E2D74427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05C77-19DA-09DD-F923-CABD02098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14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C8D1B-822F-57DA-1EA7-BBEBAE265D2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F5046-4B70-AA9A-BB57-4BFED8829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5E7D-80B6-E230-BDB4-70F214E3F8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6D3-F2CB-874C-0EA6-2EDAAC30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722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CB5E-E32A-CC07-0E16-BE78F5EE35B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4F8B8-5D5C-B78F-8B4C-52A2079EB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068782-26B6-21CB-23CC-46F7C23BF5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54E3-00FA-9AF8-0B1A-05BD701C1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38AC44-185F-618F-1C00-1E6A665838A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54579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7048674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0203319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13338301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744255900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332146366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914112" name="Rechteck 12"/>
          <p:cNvSpPr/>
          <p:nvPr userDrawn="1"/>
        </p:nvSpPr>
        <p:spPr bwMode="auto"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02367867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667200784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85408684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662159832" name="Textplatzhalt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152130412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81455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767492021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35435538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cap="none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98830763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236981895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 der präsentation</a:t>
            </a:r>
          </a:p>
        </p:txBody>
      </p:sp>
      <p:pic>
        <p:nvPicPr>
          <p:cNvPr id="1743702688" name="Picture 5" descr="Logo&#10;&#10;Description automatically generated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219927" y="5888894"/>
            <a:ext cx="1224933" cy="440361"/>
          </a:xfrm>
          <a:prstGeom prst="rect">
            <a:avLst/>
          </a:prstGeom>
        </p:spPr>
      </p:pic>
      <p:pic>
        <p:nvPicPr>
          <p:cNvPr id="275543593" name="Grafik 1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83432" y="5857612"/>
            <a:ext cx="2664295" cy="512000"/>
          </a:xfrm>
          <a:prstGeom prst="rect">
            <a:avLst/>
          </a:prstGeom>
        </p:spPr>
      </p:pic>
      <p:pic>
        <p:nvPicPr>
          <p:cNvPr id="1805084888" name="Picture 7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4015974" y="5794446"/>
            <a:ext cx="1584175" cy="629255"/>
          </a:xfrm>
          <a:prstGeom prst="rect">
            <a:avLst/>
          </a:prstGeom>
        </p:spPr>
      </p:pic>
      <p:pic>
        <p:nvPicPr>
          <p:cNvPr id="93417193" name="Picture 10" descr="A blue and white logo with arrows and numbers&#10;&#10;Description automatically generated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8080005" y="5592695"/>
            <a:ext cx="1387190" cy="1045956"/>
          </a:xfrm>
          <a:prstGeom prst="rect">
            <a:avLst/>
          </a:prstGeom>
        </p:spPr>
      </p:pic>
      <p:pic>
        <p:nvPicPr>
          <p:cNvPr id="602343574" name="Picture 2"/>
          <p:cNvPicPr>
            <a:picLocks noChangeAspect="1" noChangeArrowheads="1"/>
          </p:cNvPicPr>
          <p:nvPr userDrawn="1"/>
        </p:nvPicPr>
        <p:blipFill>
          <a:blip r:embed="rId6"/>
          <a:stretch/>
        </p:blipFill>
        <p:spPr bwMode="auto">
          <a:xfrm>
            <a:off x="10073904" y="5689971"/>
            <a:ext cx="1260927" cy="8553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elfoli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70133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71475" y="341313"/>
            <a:ext cx="11449049" cy="308768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127630882" name="Rechteck 12"/>
          <p:cNvSpPr/>
          <p:nvPr userDrawn="1"/>
        </p:nvSpPr>
        <p:spPr bwMode="auto"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sz="1800"/>
          </a:p>
        </p:txBody>
      </p:sp>
      <p:sp>
        <p:nvSpPr>
          <p:cNvPr id="133692988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3999"/>
              </a:lnSpc>
              <a:spcBef>
                <a:spcPts val="0"/>
              </a:spcBef>
              <a:defRPr sz="3200" spc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Headline der Präsentation</a:t>
            </a:r>
            <a:endParaRPr lang="en-US"/>
          </a:p>
        </p:txBody>
      </p:sp>
      <p:sp>
        <p:nvSpPr>
          <p:cNvPr id="148140460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Datum  |  Name</a:t>
            </a:r>
            <a:endParaRPr lang="en-US"/>
          </a:p>
        </p:txBody>
      </p:sp>
      <p:sp>
        <p:nvSpPr>
          <p:cNvPr id="387441731" name="Textplatzhalter 10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  <a:defRPr/>
            </a:pPr>
            <a:r>
              <a:rPr lang="de-DE"/>
              <a:t>Subline der Präsentation</a:t>
            </a:r>
            <a:endParaRPr/>
          </a:p>
        </p:txBody>
      </p:sp>
      <p:sp>
        <p:nvSpPr>
          <p:cNvPr id="1876100985" name="Textplatzhalter 4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59532" y="6423285"/>
            <a:ext cx="2304000" cy="118800"/>
          </a:xfrm>
          <a:prstGeom prst="rect">
            <a:avLst/>
          </a:prstGeom>
          <a:blipFill>
            <a:blip r:embed="rId2"/>
            <a:stretch/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pic>
        <p:nvPicPr>
          <p:cNvPr id="60020724" name="Bild 9" descr="Slogan_FZ_Jülich_grasgruen.jp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9948428" y="5769260"/>
            <a:ext cx="1894868" cy="848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516950" name="Title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864340830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63143"/>
            <a:ext cx="11449049" cy="4214255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1595310108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77331889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66396481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Inhalt (klein)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153878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89393449" name="Content Placeholder 2"/>
          <p:cNvSpPr>
            <a:spLocks noGrp="1"/>
          </p:cNvSpPr>
          <p:nvPr>
            <p:ph idx="1"/>
          </p:nvPr>
        </p:nvSpPr>
        <p:spPr bwMode="auto">
          <a:xfrm>
            <a:off x="360000" y="1578310"/>
            <a:ext cx="11449049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83990026" name="Datumsplatzhalter 16"/>
          <p:cNvSpPr>
            <a:spLocks noGrp="1"/>
          </p:cNvSpPr>
          <p:nvPr>
            <p:ph type="dt" sz="half" idx="13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2006837438" name="Foliennummernplatzhalter 17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774443256" name="Textplatzhalter 10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 und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975690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sz="2800"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6214897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65416172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1587463803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360000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2124796898" name="Textplatzhalter 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776543266" name="Bildplatzhalter 4"/>
          <p:cNvSpPr>
            <a:spLocks noGrp="1"/>
          </p:cNvSpPr>
          <p:nvPr>
            <p:ph type="pic" sz="quarter" idx="15"/>
          </p:nvPr>
        </p:nvSpPr>
        <p:spPr bwMode="auto">
          <a:xfrm>
            <a:off x="6383338" y="1628775"/>
            <a:ext cx="5437187" cy="316837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Bild durch Klicken auf Symbol hinzufügen</a:t>
            </a:r>
            <a:endParaRPr/>
          </a:p>
        </p:txBody>
      </p:sp>
      <p:sp>
        <p:nvSpPr>
          <p:cNvPr id="805972518" name="Textplatzhalter 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>
              <a:defRPr/>
            </a:pPr>
            <a:r>
              <a:rPr lang="de-DE"/>
              <a:t>Bildunterschrift</a:t>
            </a:r>
            <a:endParaRPr/>
          </a:p>
        </p:txBody>
      </p:sp>
      <p:sp>
        <p:nvSpPr>
          <p:cNvPr id="1276922475" name="Textplatzhalter 1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3999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Subline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73460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0000" y="324000"/>
            <a:ext cx="11449049" cy="1124780"/>
          </a:xfrm>
        </p:spPr>
        <p:txBody>
          <a:bodyPr/>
          <a:lstStyle>
            <a:lvl1pPr>
              <a:defRPr cap="none" spc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2022203956" name="Datumsplatzhalter 5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470466862" name="Foliennummernplatzhalter 6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964859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1191772972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40857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71475" y="1563143"/>
            <a:ext cx="11449049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213443086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05/06/2025</a:t>
            </a:r>
            <a:endParaRPr lang="de-DE"/>
          </a:p>
        </p:txBody>
      </p:sp>
      <p:sp>
        <p:nvSpPr>
          <p:cNvPr id="39971322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52F4D17-1AD6-42D9-B93A-EB002C62F438}" type="slidenum">
              <a:rPr lang="de-DE"/>
              <a:t>‹#›</a:t>
            </a:fld>
            <a:endParaRPr lang="de-DE"/>
          </a:p>
        </p:txBody>
      </p:sp>
      <p:sp>
        <p:nvSpPr>
          <p:cNvPr id="683608845" name="Title Placeholder 1"/>
          <p:cNvSpPr>
            <a:spLocks noGrp="1"/>
          </p:cNvSpPr>
          <p:nvPr>
            <p:ph type="title"/>
          </p:nvPr>
        </p:nvSpPr>
        <p:spPr bwMode="auto">
          <a:xfrm>
            <a:off x="371475" y="324000"/>
            <a:ext cx="11449049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 lang="en-US"/>
          </a:p>
        </p:txBody>
      </p:sp>
      <p:pic>
        <p:nvPicPr>
          <p:cNvPr id="2121552120" name="Grafik 12"/>
          <p:cNvPicPr>
            <a:picLocks noChangeAspect="1"/>
          </p:cNvPicPr>
          <p:nvPr userDrawn="1"/>
        </p:nvPicPr>
        <p:blipFill>
          <a:blip r:embed="rId11"/>
          <a:stretch/>
        </p:blipFill>
        <p:spPr bwMode="auto">
          <a:xfrm>
            <a:off x="9938656" y="6005352"/>
            <a:ext cx="1881980" cy="5488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>
        <a:lnSpc>
          <a:spcPct val="113999"/>
        </a:lnSpc>
        <a:spcBef>
          <a:spcPts val="0"/>
        </a:spcBef>
        <a:buNone/>
        <a:defRPr sz="3200" b="1" cap="all" spc="1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899" algn="l" defTabSz="914400">
        <a:lnSpc>
          <a:spcPct val="113999"/>
        </a:lnSpc>
        <a:spcBef>
          <a:spcPts val="0"/>
        </a:spcBef>
        <a:spcAft>
          <a:spcPts val="600"/>
        </a:spcAft>
        <a:buFont typeface="Calibri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rxiv.org/abs/2101.11020v2" TargetMode="Externa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109/JSTARS.2021.313478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JSTARS.2021.3095377" TargetMode="External"/><Relationship Id="rId3" Type="http://schemas.openxmlformats.org/officeDocument/2006/relationships/hyperlink" Target="https://doi.org/10.1007/s42484-024-00224-6" TargetMode="External"/><Relationship Id="rId7" Type="http://schemas.openxmlformats.org/officeDocument/2006/relationships/hyperlink" Target="https://doi.org/10.1109/IGARSS52108.2023.1028241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1109/JSTARS.2023.3304122" TargetMode="External"/><Relationship Id="rId5" Type="http://schemas.openxmlformats.org/officeDocument/2006/relationships/hyperlink" Target="https://doi.org/10.1109/IGARSS46834.2022.9883949" TargetMode="External"/><Relationship Id="rId10" Type="http://schemas.openxmlformats.org/officeDocument/2006/relationships/hyperlink" Target="https://doi.org/10.1007/s13222-024-00464-7" TargetMode="External"/><Relationship Id="rId4" Type="http://schemas.openxmlformats.org/officeDocument/2006/relationships/hyperlink" Target="https://doi.org/10.1109/JSTARS.2023.3336926" TargetMode="External"/><Relationship Id="rId9" Type="http://schemas.openxmlformats.org/officeDocument/2006/relationships/hyperlink" Target="http://arxiv.org/abs/2407.17108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a.delilbasic@fz-juelich.d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jpeg"/><Relationship Id="rId4" Type="http://schemas.openxmlformats.org/officeDocument/2006/relationships/hyperlink" Target="https://www.linkedin.com/in/delilbasi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43.png"/><Relationship Id="rId5" Type="http://schemas.openxmlformats.org/officeDocument/2006/relationships/image" Target="../media/image29.png"/><Relationship Id="rId15" Type="http://schemas.openxmlformats.org/officeDocument/2006/relationships/image" Target="../media/image47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3600259" name="Titel 1"/>
          <p:cNvSpPr>
            <a:spLocks noGrp="1"/>
          </p:cNvSpPr>
          <p:nvPr>
            <p:ph type="ctrTitle"/>
          </p:nvPr>
        </p:nvSpPr>
        <p:spPr bwMode="auto">
          <a:xfrm>
            <a:off x="731838" y="3677902"/>
            <a:ext cx="10917168" cy="623404"/>
          </a:xfrm>
        </p:spPr>
        <p:txBody>
          <a:bodyPr/>
          <a:lstStyle/>
          <a:p>
            <a:pPr>
              <a:defRPr/>
            </a:pPr>
            <a:r>
              <a:rPr lang="en-US"/>
              <a:t>Quantum Machine Learning</a:t>
            </a:r>
            <a:endParaRPr/>
          </a:p>
        </p:txBody>
      </p:sp>
      <p:sp>
        <p:nvSpPr>
          <p:cNvPr id="108206560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757642" y="4877410"/>
            <a:ext cx="10728325" cy="360000"/>
          </a:xfrm>
        </p:spPr>
        <p:txBody>
          <a:bodyPr/>
          <a:lstStyle/>
          <a:p>
            <a:pPr>
              <a:defRPr/>
            </a:pPr>
            <a:r>
              <a:rPr lang="en-US" cap="none"/>
              <a:t>June 4</a:t>
            </a:r>
            <a:r>
              <a:rPr lang="en-US" cap="none" baseline="30000"/>
              <a:t>th</a:t>
            </a:r>
            <a:r>
              <a:rPr lang="en-US" cap="none"/>
              <a:t>, 2025       Amer Delilbasic</a:t>
            </a:r>
          </a:p>
        </p:txBody>
      </p:sp>
      <p:sp>
        <p:nvSpPr>
          <p:cNvPr id="1915133069" name="Textplatzhalter 3"/>
          <p:cNvSpPr>
            <a:spLocks noGrp="1"/>
          </p:cNvSpPr>
          <p:nvPr>
            <p:ph type="body" sz="quarter" idx="12"/>
          </p:nvPr>
        </p:nvSpPr>
        <p:spPr bwMode="auto">
          <a:xfrm>
            <a:off x="726053" y="4272150"/>
            <a:ext cx="10728325" cy="479388"/>
          </a:xfrm>
        </p:spPr>
        <p:txBody>
          <a:bodyPr/>
          <a:lstStyle/>
          <a:p>
            <a:pPr>
              <a:defRPr/>
            </a:pPr>
            <a:r>
              <a:rPr lang="en-US" sz="2000"/>
              <a:t>HDCRS School, Day 2 - Lecture 3</a:t>
            </a:r>
            <a:endParaRPr/>
          </a:p>
        </p:txBody>
      </p:sp>
      <p:pic>
        <p:nvPicPr>
          <p:cNvPr id="676474375" name="Picture 4"/>
          <p:cNvPicPr>
            <a:picLocks noChangeAspect="1" noChangeArrowheads="1"/>
          </p:cNvPicPr>
          <p:nvPr/>
        </p:nvPicPr>
        <p:blipFill>
          <a:blip r:embed="rId3"/>
          <a:srcRect l="18" t="30100" r="439" b="21882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6959079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9349788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388995388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1511126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094279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quantum machine learning (with classical data)?</a:t>
            </a:r>
          </a:p>
        </p:txBody>
      </p:sp>
      <p:sp>
        <p:nvSpPr>
          <p:cNvPr id="1890877602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20EBBD47-5A5E-D4E2-3726-28815ED77199}" type="slidenum">
              <a:rPr lang="de-DE"/>
              <a:t>10</a:t>
            </a:fld>
            <a:endParaRPr lang="de-DE"/>
          </a:p>
        </p:txBody>
      </p:sp>
      <p:sp>
        <p:nvSpPr>
          <p:cNvPr id="1343519214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6394825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43069554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2959933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870627554" name="TextBox 1870627553"/>
          <p:cNvSpPr txBox="1"/>
          <p:nvPr/>
        </p:nvSpPr>
        <p:spPr bwMode="auto">
          <a:xfrm>
            <a:off x="2333562" y="2420888"/>
            <a:ext cx="7164836" cy="14196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/>
              <a:t>Finding patterns in classical data with quantum computing:</a:t>
            </a:r>
          </a:p>
          <a:p>
            <a:pPr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data encoding &amp;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b="1" dirty="0"/>
              <a:t>model inference</a:t>
            </a:r>
            <a:endParaRPr b="1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65EBC6CC-06FD-2156-77C5-4E23E7D77DE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70627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70627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70627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Encoding classical data into a quantum circuit</a:t>
            </a:r>
          </a:p>
        </p:txBody>
      </p:sp>
      <p:sp>
        <p:nvSpPr>
          <p:cNvPr id="120756801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11</a:t>
            </a:fld>
            <a:endParaRPr lang="de-DE"/>
          </a:p>
        </p:txBody>
      </p:sp>
      <p:sp>
        <p:nvSpPr>
          <p:cNvPr id="837878043" name="Rechteck 5"/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942716765" name="TextBox 1942716764"/>
          <p:cNvSpPr txBox="1"/>
          <p:nvPr/>
        </p:nvSpPr>
        <p:spPr bwMode="auto">
          <a:xfrm>
            <a:off x="1103425" y="1444803"/>
            <a:ext cx="987650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b="0" dirty="0"/>
              <a:t>For doing QML, we need to move </a:t>
            </a:r>
            <a:r>
              <a:rPr lang="en-US" b="0" dirty="0"/>
              <a:t>classical </a:t>
            </a:r>
            <a:r>
              <a:rPr b="0" dirty="0"/>
              <a:t>data to the quantum domain</a:t>
            </a:r>
            <a:r>
              <a:rPr lang="en-US" b="0" dirty="0"/>
              <a:t>!</a:t>
            </a:r>
            <a:endParaRPr b="0" dirty="0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DEC2F821-2080-92F9-65C3-18CDE3787B73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1" name="!!Parallelogram 5">
            <a:extLst>
              <a:ext uri="{FF2B5EF4-FFF2-40B4-BE49-F238E27FC236}">
                <a16:creationId xmlns:a16="http://schemas.microsoft.com/office/drawing/2014/main" id="{C49B6756-5001-D6A9-7105-E52FDDBB0BAE}"/>
              </a:ext>
            </a:extLst>
          </p:cNvPr>
          <p:cNvSpPr/>
          <p:nvPr/>
        </p:nvSpPr>
        <p:spPr>
          <a:xfrm>
            <a:off x="5408670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Parallelogram 6">
            <a:extLst>
              <a:ext uri="{FF2B5EF4-FFF2-40B4-BE49-F238E27FC236}">
                <a16:creationId xmlns:a16="http://schemas.microsoft.com/office/drawing/2014/main" id="{4B91AF65-8CC2-95D5-B205-CC5B7EB666CB}"/>
              </a:ext>
            </a:extLst>
          </p:cNvPr>
          <p:cNvSpPr/>
          <p:nvPr/>
        </p:nvSpPr>
        <p:spPr>
          <a:xfrm>
            <a:off x="6072698" y="416993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Parallelogram 7">
            <a:extLst>
              <a:ext uri="{FF2B5EF4-FFF2-40B4-BE49-F238E27FC236}">
                <a16:creationId xmlns:a16="http://schemas.microsoft.com/office/drawing/2014/main" id="{13A190ED-3C7B-B33C-AE25-D00E337F360F}"/>
              </a:ext>
            </a:extLst>
          </p:cNvPr>
          <p:cNvSpPr/>
          <p:nvPr/>
        </p:nvSpPr>
        <p:spPr>
          <a:xfrm>
            <a:off x="6235982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Parallelogram 8">
            <a:extLst>
              <a:ext uri="{FF2B5EF4-FFF2-40B4-BE49-F238E27FC236}">
                <a16:creationId xmlns:a16="http://schemas.microsoft.com/office/drawing/2014/main" id="{ED89E957-7B54-4E85-EA08-3AFDF273EED6}"/>
              </a:ext>
            </a:extLst>
          </p:cNvPr>
          <p:cNvSpPr/>
          <p:nvPr/>
        </p:nvSpPr>
        <p:spPr>
          <a:xfrm>
            <a:off x="5577398" y="3976719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Parallelogram 9">
            <a:extLst>
              <a:ext uri="{FF2B5EF4-FFF2-40B4-BE49-F238E27FC236}">
                <a16:creationId xmlns:a16="http://schemas.microsoft.com/office/drawing/2014/main" id="{D6EDC8C7-6A77-1231-8F61-A3BBADB2F5E5}"/>
              </a:ext>
            </a:extLst>
          </p:cNvPr>
          <p:cNvSpPr/>
          <p:nvPr/>
        </p:nvSpPr>
        <p:spPr>
          <a:xfrm>
            <a:off x="5550184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Parallelogram 10">
            <a:extLst>
              <a:ext uri="{FF2B5EF4-FFF2-40B4-BE49-F238E27FC236}">
                <a16:creationId xmlns:a16="http://schemas.microsoft.com/office/drawing/2014/main" id="{A050D725-DCCF-8355-1367-3207E56D7D35}"/>
              </a:ext>
            </a:extLst>
          </p:cNvPr>
          <p:cNvSpPr/>
          <p:nvPr/>
        </p:nvSpPr>
        <p:spPr>
          <a:xfrm>
            <a:off x="6214212" y="363819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!!Parallelogram 11">
            <a:extLst>
              <a:ext uri="{FF2B5EF4-FFF2-40B4-BE49-F238E27FC236}">
                <a16:creationId xmlns:a16="http://schemas.microsoft.com/office/drawing/2014/main" id="{3B5AD7B0-E307-6DC0-80D4-1179757D5B3B}"/>
              </a:ext>
            </a:extLst>
          </p:cNvPr>
          <p:cNvSpPr/>
          <p:nvPr/>
        </p:nvSpPr>
        <p:spPr>
          <a:xfrm>
            <a:off x="6377496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!!Parallelogram 12">
            <a:extLst>
              <a:ext uri="{FF2B5EF4-FFF2-40B4-BE49-F238E27FC236}">
                <a16:creationId xmlns:a16="http://schemas.microsoft.com/office/drawing/2014/main" id="{D7BD797C-75C6-6204-3650-1BC19B57576F}"/>
              </a:ext>
            </a:extLst>
          </p:cNvPr>
          <p:cNvSpPr/>
          <p:nvPr/>
        </p:nvSpPr>
        <p:spPr>
          <a:xfrm>
            <a:off x="5718912" y="3444973"/>
            <a:ext cx="762000" cy="157844"/>
          </a:xfrm>
          <a:prstGeom prst="parallelogram">
            <a:avLst>
              <a:gd name="adj" fmla="val 97549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CDE1E5-1A35-A872-D19F-A1AD66BBB947}"/>
              </a:ext>
            </a:extLst>
          </p:cNvPr>
          <p:cNvSpPr txBox="1"/>
          <p:nvPr/>
        </p:nvSpPr>
        <p:spPr>
          <a:xfrm>
            <a:off x="3945028" y="361820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 channels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B2E20-06F2-84F5-67A6-BA7EC3D79B85}"/>
              </a:ext>
            </a:extLst>
          </p:cNvPr>
          <p:cNvSpPr txBox="1"/>
          <p:nvPr/>
        </p:nvSpPr>
        <p:spPr>
          <a:xfrm>
            <a:off x="5687204" y="442471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4 pixels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/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label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𝑣𝑜𝑖𝑑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𝑔𝑟𝑎𝑠𝑠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𝑠𝑎𝑛𝑑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BCD152-E129-6988-A020-A384B9B8A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9616" y="2801677"/>
                <a:ext cx="3532767" cy="369332"/>
              </a:xfrm>
              <a:prstGeom prst="rect">
                <a:avLst/>
              </a:prstGeom>
              <a:blipFill>
                <a:blip r:embed="rId3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60AC91B-1D12-B5E0-8377-E2D2C8F4B45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7AC15D1-D426-A35C-3658-DD243B629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6975CA81-02F9-0B20-4174-856C6F04152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174D7327-9349-616A-70B0-88C4009ED7F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E230754C-1841-D6FC-9200-4D6C9711F073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CB89A2A4-2D25-EA2E-4672-FB7EB4A2DB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F39CECFB-E96F-F505-9565-7CD5852A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Angle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7C4C0F4C-3942-034F-79E7-CFAD7DA28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12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309282A1-5F77-F95A-5902-84280E2E452B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E888719-26C9-1BD2-C345-2A6D6B0E5B81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49B176AB-704C-7FE3-92EA-1306BF58840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37B7553C-3775-DFE6-A7AC-4CAAE67956FA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AB075F1-8575-E1CB-572A-C2FF84DBA1D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0E3EE018-123E-E399-09CF-6C773D633C41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2CFABAF8-5360-F979-1D6D-613F9ABF202F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D0B1106B-39E6-DD2A-E99B-0BECD7444892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5F52BD7D-69B8-C84B-1883-C9B63A623542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3AA5CE29-054D-2AB3-F2C6-7B6B29B6DB77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C714A42E-11E3-9DA4-4C5D-CAA53BF898D7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1ADE4D06-95C0-D4C4-94D9-4C9F52444066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35E50418-DB59-19E0-8803-E3F92D26E6D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1C0EE9-979F-A1D4-7F7C-7C09A689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DC9575-412F-9BEB-994E-325C34D3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538" y="3001384"/>
            <a:ext cx="1050499" cy="402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E0E994-A2A0-32A2-68E4-70B8D188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37" y="4117224"/>
            <a:ext cx="3820986" cy="3918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2EB5291-1EDC-AABD-3158-0D6E74BE69C9}"/>
              </a:ext>
            </a:extLst>
          </p:cNvPr>
          <p:cNvGrpSpPr/>
          <p:nvPr/>
        </p:nvGrpSpPr>
        <p:grpSpPr>
          <a:xfrm>
            <a:off x="3495222" y="3336289"/>
            <a:ext cx="828223" cy="317508"/>
            <a:chOff x="6848327" y="3816427"/>
            <a:chExt cx="828223" cy="31750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97522CD-DB63-3EAE-3FD0-D927B1868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8327" y="3816427"/>
              <a:ext cx="228606" cy="31569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3386A46-5993-1A40-F31F-0308FAB5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5921" y="3834570"/>
              <a:ext cx="560629" cy="299365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06EC4D6-4790-CBF1-E152-66DA5BC4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2C164E3-A9A0-4FE3-2B00-61ED845D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450" y="3142719"/>
            <a:ext cx="3543415" cy="211713"/>
          </a:xfrm>
          <a:prstGeom prst="rect">
            <a:avLst/>
          </a:prstGeom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9D21ACA6-B4DD-CD21-B328-A9EA5D08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19" y="3561126"/>
            <a:ext cx="746276" cy="2374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DE97DD-2A40-5497-47FE-BD5CBE8785FD}"/>
              </a:ext>
            </a:extLst>
          </p:cNvPr>
          <p:cNvSpPr txBox="1"/>
          <p:nvPr/>
        </p:nvSpPr>
        <p:spPr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B75297-BDE5-D07D-B565-9F019F2B2DBE}"/>
              </a:ext>
            </a:extLst>
          </p:cNvPr>
          <p:cNvSpPr txBox="1"/>
          <p:nvPr/>
        </p:nvSpPr>
        <p:spPr>
          <a:xfrm>
            <a:off x="1055026" y="29580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2248FC-29E1-1525-2FE9-54E7F0A3FCCC}"/>
              </a:ext>
            </a:extLst>
          </p:cNvPr>
          <p:cNvSpPr txBox="1"/>
          <p:nvPr/>
        </p:nvSpPr>
        <p:spPr>
          <a:xfrm>
            <a:off x="846635" y="410096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1067DF-78F2-C5D2-BFD2-366785E5FF6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62729DC-338F-3998-950E-C073FF545367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64892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F0E581B-7DE6-A57C-8F3A-B086C2402FE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DBC1D06-E5E2-9089-98FD-0BDA79DA612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EFEF170C-C7AB-5A09-B77B-195BD89D4FC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A1C4F45-1843-5689-3621-802111D2D9B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F108878C-0EF2-0ADC-7C12-D6CB3F5B4978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E961EEE2-F115-5939-446F-F8E0E39AFF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Amplitude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CA1B5413-CBD0-9901-1AEF-BE01BCEE57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13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B6E04CD2-FBCA-32B8-5433-81C6F0773954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F9C1A6A9-622C-3547-5322-B44270E00388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5F020C80-6E19-4433-3F61-0E83E43DBD5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98794E4E-B68D-0FBB-EA70-63FCC4867C50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7A65859-0242-F427-A922-813F0120245E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!!Parallelogram 5">
            <a:extLst>
              <a:ext uri="{FF2B5EF4-FFF2-40B4-BE49-F238E27FC236}">
                <a16:creationId xmlns:a16="http://schemas.microsoft.com/office/drawing/2014/main" id="{37A60754-37FA-F486-290F-F4A13BDCA393}"/>
              </a:ext>
            </a:extLst>
          </p:cNvPr>
          <p:cNvSpPr/>
          <p:nvPr/>
        </p:nvSpPr>
        <p:spPr>
          <a:xfrm>
            <a:off x="251237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x</a:t>
            </a:r>
            <a:r>
              <a:rPr lang="en-US" sz="1400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!!Parallelogram 6">
            <a:extLst>
              <a:ext uri="{FF2B5EF4-FFF2-40B4-BE49-F238E27FC236}">
                <a16:creationId xmlns:a16="http://schemas.microsoft.com/office/drawing/2014/main" id="{17AE049A-01CC-FEFF-2DBB-977FEA8B77C6}"/>
              </a:ext>
            </a:extLst>
          </p:cNvPr>
          <p:cNvSpPr/>
          <p:nvPr/>
        </p:nvSpPr>
        <p:spPr>
          <a:xfrm>
            <a:off x="353019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!!Parallelogram 7">
            <a:extLst>
              <a:ext uri="{FF2B5EF4-FFF2-40B4-BE49-F238E27FC236}">
                <a16:creationId xmlns:a16="http://schemas.microsoft.com/office/drawing/2014/main" id="{CD827EA5-BEC4-D1DA-D736-509DAB3C4D50}"/>
              </a:ext>
            </a:extLst>
          </p:cNvPr>
          <p:cNvSpPr/>
          <p:nvPr/>
        </p:nvSpPr>
        <p:spPr>
          <a:xfrm>
            <a:off x="556582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24" name="!!Parallelogram 8">
            <a:extLst>
              <a:ext uri="{FF2B5EF4-FFF2-40B4-BE49-F238E27FC236}">
                <a16:creationId xmlns:a16="http://schemas.microsoft.com/office/drawing/2014/main" id="{F4A732D7-E8F5-BD65-780C-B2106F50E13F}"/>
              </a:ext>
            </a:extLst>
          </p:cNvPr>
          <p:cNvSpPr/>
          <p:nvPr/>
        </p:nvSpPr>
        <p:spPr>
          <a:xfrm>
            <a:off x="454800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5" name="!!Parallelogram 9">
            <a:extLst>
              <a:ext uri="{FF2B5EF4-FFF2-40B4-BE49-F238E27FC236}">
                <a16:creationId xmlns:a16="http://schemas.microsoft.com/office/drawing/2014/main" id="{E35B3607-BCE1-E3E8-A70E-CC7F52B6AB93}"/>
              </a:ext>
            </a:extLst>
          </p:cNvPr>
          <p:cNvSpPr/>
          <p:nvPr/>
        </p:nvSpPr>
        <p:spPr>
          <a:xfrm>
            <a:off x="658363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26" name="!!Parallelogram 10">
            <a:extLst>
              <a:ext uri="{FF2B5EF4-FFF2-40B4-BE49-F238E27FC236}">
                <a16:creationId xmlns:a16="http://schemas.microsoft.com/office/drawing/2014/main" id="{67422BB2-928E-BE28-88BA-95486A6BD92A}"/>
              </a:ext>
            </a:extLst>
          </p:cNvPr>
          <p:cNvSpPr/>
          <p:nvPr/>
        </p:nvSpPr>
        <p:spPr>
          <a:xfrm>
            <a:off x="7601454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27" name="!!Parallelogram 11">
            <a:extLst>
              <a:ext uri="{FF2B5EF4-FFF2-40B4-BE49-F238E27FC236}">
                <a16:creationId xmlns:a16="http://schemas.microsoft.com/office/drawing/2014/main" id="{05484BC1-4D27-8172-2C9F-33EDFB9CC91E}"/>
              </a:ext>
            </a:extLst>
          </p:cNvPr>
          <p:cNvSpPr/>
          <p:nvPr/>
        </p:nvSpPr>
        <p:spPr>
          <a:xfrm>
            <a:off x="9637083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7</a:t>
            </a:r>
          </a:p>
        </p:txBody>
      </p:sp>
      <p:sp>
        <p:nvSpPr>
          <p:cNvPr id="28" name="!!Parallelogram 12">
            <a:extLst>
              <a:ext uri="{FF2B5EF4-FFF2-40B4-BE49-F238E27FC236}">
                <a16:creationId xmlns:a16="http://schemas.microsoft.com/office/drawing/2014/main" id="{250430E1-8957-6FA0-2741-916EBB9D0923}"/>
              </a:ext>
            </a:extLst>
          </p:cNvPr>
          <p:cNvSpPr/>
          <p:nvPr/>
        </p:nvSpPr>
        <p:spPr>
          <a:xfrm>
            <a:off x="8619269" y="1384978"/>
            <a:ext cx="350156" cy="314891"/>
          </a:xfrm>
          <a:prstGeom prst="parallelogram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621227-5EEE-ABFF-3DF4-F52EA72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3" y="2272404"/>
            <a:ext cx="2569096" cy="3755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62B434-0BA3-7E1E-177A-A2DF055E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10" y="2419427"/>
            <a:ext cx="2569096" cy="19762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7BD2CC-FBB5-8433-52E8-BEE5938D7467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D9EBA9-D3E1-DF89-F4F8-8CC69821CECF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900" dirty="0"/>
              <a:t>Animation and image credits: Hao Geng (adapted)</a:t>
            </a:r>
            <a:endParaRPr sz="9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8D1A-8EC4-EABE-74A3-27438CB4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75" y="3154628"/>
            <a:ext cx="892629" cy="648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D3E22-7509-820F-F2FA-E66EAE8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9071" y="4456615"/>
            <a:ext cx="3380103" cy="42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EBDF1-3D19-7A69-7F47-23F7B6D2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270" y="4252904"/>
            <a:ext cx="4144320" cy="83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15B6F-F02A-C071-227D-82AEE7B82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4441" y="3400432"/>
            <a:ext cx="3779977" cy="237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F7BBC-1319-F0C4-A13C-7826CB496F24}"/>
              </a:ext>
            </a:extLst>
          </p:cNvPr>
          <p:cNvSpPr txBox="1"/>
          <p:nvPr/>
        </p:nvSpPr>
        <p:spPr>
          <a:xfrm>
            <a:off x="382391" y="325904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AD173-C4EE-289B-4BB4-9B96A14E4C03}"/>
              </a:ext>
            </a:extLst>
          </p:cNvPr>
          <p:cNvSpPr txBox="1"/>
          <p:nvPr/>
        </p:nvSpPr>
        <p:spPr>
          <a:xfrm>
            <a:off x="804907" y="44566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3E46D-8A62-26DD-F4D7-FF51A4CAE141}"/>
              </a:ext>
            </a:extLst>
          </p:cNvPr>
          <p:cNvSpPr txBox="1"/>
          <p:nvPr/>
        </p:nvSpPr>
        <p:spPr bwMode="auto">
          <a:xfrm>
            <a:off x="846635" y="223014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28062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51F3389-1648-C550-C454-359A7DFA1E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8B7E67B9-5F43-5950-26AC-1137B1A10BA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746A6A0D-929A-0AEE-BA6B-236BAAE3733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619CC4EA-B7E2-204C-BBE2-BA3C8AB3D68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EBCE6410-A020-A583-F222-F8F304F7011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25899B30-28A2-261B-9ABC-555932A829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Basis encoding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EE00C6B8-AA2E-41AB-5358-BEDD18D8D9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14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6A44672F-383C-663E-D16C-E5DBF29E9DA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D618BF8C-7837-EC11-0C0B-76DF53A866A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E9D75E70-3EA5-450F-4234-EC4CA5B6546B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EDC9F04-4957-1AB2-7EFF-232FD01A9AB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8E7F975-F4C0-BCBB-CDF4-E6113598F5C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79BCC7-F229-817F-57B3-6FD24C8800FF}"/>
              </a:ext>
            </a:extLst>
          </p:cNvPr>
          <p:cNvCxnSpPr/>
          <p:nvPr/>
        </p:nvCxnSpPr>
        <p:spPr>
          <a:xfrm>
            <a:off x="2088439" y="1215041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B2B8198-CAAF-C52E-BCB9-4727A6A0156A}"/>
              </a:ext>
            </a:extLst>
          </p:cNvPr>
          <p:cNvSpPr txBox="1"/>
          <p:nvPr/>
        </p:nvSpPr>
        <p:spPr>
          <a:xfrm>
            <a:off x="757480" y="447898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encoding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22F80-82E2-C300-414F-02D89D5E6C22}"/>
              </a:ext>
            </a:extLst>
          </p:cNvPr>
          <p:cNvSpPr txBox="1"/>
          <p:nvPr/>
        </p:nvSpPr>
        <p:spPr bwMode="auto">
          <a:xfrm>
            <a:off x="644317" y="342692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binarization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6FF8A-9908-9E72-BC3A-2B95F6ECFDD7}"/>
              </a:ext>
            </a:extLst>
          </p:cNvPr>
          <p:cNvSpPr/>
          <p:nvPr/>
        </p:nvSpPr>
        <p:spPr bwMode="auto">
          <a:xfrm>
            <a:off x="3692898" y="1265000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BF8923-25F0-F1EA-6DEB-265D590AA887}"/>
              </a:ext>
            </a:extLst>
          </p:cNvPr>
          <p:cNvSpPr/>
          <p:nvPr/>
        </p:nvSpPr>
        <p:spPr bwMode="auto">
          <a:xfrm>
            <a:off x="4275971" y="1265000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4997D3-F617-DC1E-CE18-B7A898C59261}"/>
              </a:ext>
            </a:extLst>
          </p:cNvPr>
          <p:cNvSpPr/>
          <p:nvPr/>
        </p:nvSpPr>
        <p:spPr bwMode="auto">
          <a:xfrm>
            <a:off x="4845547" y="1258785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16A818-4A17-2703-F2F5-665805359CAF}"/>
              </a:ext>
            </a:extLst>
          </p:cNvPr>
          <p:cNvSpPr/>
          <p:nvPr/>
        </p:nvSpPr>
        <p:spPr bwMode="auto">
          <a:xfrm>
            <a:off x="5428620" y="1250485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/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89483E-25B9-99EA-DEAC-B1BD3DE7C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3940" y="1294419"/>
                <a:ext cx="1107130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/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08452-517F-4A1C-B719-CF7DE672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1862" y="1281543"/>
                <a:ext cx="1107130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0CACD11-23EF-B2C7-CEED-6DD546544C87}"/>
              </a:ext>
            </a:extLst>
          </p:cNvPr>
          <p:cNvSpPr/>
          <p:nvPr/>
        </p:nvSpPr>
        <p:spPr bwMode="auto">
          <a:xfrm>
            <a:off x="9121402" y="2278718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49D8-842F-80E0-46D9-556E8DEC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961" y="4122083"/>
            <a:ext cx="1056082" cy="1247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BD54B-D6FA-E47E-57EC-FFF6875D9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9514" y="3249530"/>
            <a:ext cx="1866767" cy="764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5971F7-8F49-F5A3-EA8A-A5C3386BE837}"/>
              </a:ext>
            </a:extLst>
          </p:cNvPr>
          <p:cNvSpPr txBox="1"/>
          <p:nvPr/>
        </p:nvSpPr>
        <p:spPr bwMode="auto">
          <a:xfrm>
            <a:off x="813364" y="2322652"/>
            <a:ext cx="109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indexing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2498BA-FFD5-353A-30C1-24D6084B19B6}"/>
              </a:ext>
            </a:extLst>
          </p:cNvPr>
          <p:cNvSpPr/>
          <p:nvPr/>
        </p:nvSpPr>
        <p:spPr bwMode="auto">
          <a:xfrm>
            <a:off x="2885472" y="2268606"/>
            <a:ext cx="457200" cy="4572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F5EB79-9D96-8783-3908-8303C15782E4}"/>
              </a:ext>
            </a:extLst>
          </p:cNvPr>
          <p:cNvSpPr/>
          <p:nvPr/>
        </p:nvSpPr>
        <p:spPr bwMode="auto">
          <a:xfrm>
            <a:off x="3468545" y="2268606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3C84F2-4098-9589-F7DC-C993E0ABBCA3}"/>
              </a:ext>
            </a:extLst>
          </p:cNvPr>
          <p:cNvSpPr/>
          <p:nvPr/>
        </p:nvSpPr>
        <p:spPr bwMode="auto">
          <a:xfrm>
            <a:off x="4038121" y="2262391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7EFFBB-45FD-F8E7-EAA1-B5D826EBAD0D}"/>
              </a:ext>
            </a:extLst>
          </p:cNvPr>
          <p:cNvSpPr/>
          <p:nvPr/>
        </p:nvSpPr>
        <p:spPr bwMode="auto">
          <a:xfrm>
            <a:off x="4621194" y="2254091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709-12E2-17E8-94BB-9D3A692A2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89" y="4517356"/>
            <a:ext cx="1194485" cy="3240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ED6FC7-DA7D-3E78-63D9-A7912C97C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881" y="3376972"/>
            <a:ext cx="1188241" cy="4692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80398F-2FF5-9CFF-4D13-FF66C3E1FE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0646" y="3454555"/>
            <a:ext cx="224877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8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 animBg="1"/>
      <p:bldP spid="10" grpId="0"/>
      <p:bldP spid="16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AFFE3F0-01BC-921D-93B6-42143A0F1C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794022" name="Rechteck 5">
            <a:extLst>
              <a:ext uri="{FF2B5EF4-FFF2-40B4-BE49-F238E27FC236}">
                <a16:creationId xmlns:a16="http://schemas.microsoft.com/office/drawing/2014/main" id="{C06EDC40-B6DB-AE10-B11D-42479D11FA9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906836996" name="Rechteck 5">
            <a:extLst>
              <a:ext uri="{FF2B5EF4-FFF2-40B4-BE49-F238E27FC236}">
                <a16:creationId xmlns:a16="http://schemas.microsoft.com/office/drawing/2014/main" id="{69A350BD-3791-A998-2D37-7CE4A31C63C9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601282033" name="Rechteck 5">
            <a:extLst>
              <a:ext uri="{FF2B5EF4-FFF2-40B4-BE49-F238E27FC236}">
                <a16:creationId xmlns:a16="http://schemas.microsoft.com/office/drawing/2014/main" id="{516F4E79-F9F2-741C-5F53-C596385F8B98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35945561" name="Rechteck 5">
            <a:extLst>
              <a:ext uri="{FF2B5EF4-FFF2-40B4-BE49-F238E27FC236}">
                <a16:creationId xmlns:a16="http://schemas.microsoft.com/office/drawing/2014/main" id="{550AF3DD-84BE-2020-D9D1-42CECCE23D0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06376541" name="Titel 1">
            <a:extLst>
              <a:ext uri="{FF2B5EF4-FFF2-40B4-BE49-F238E27FC236}">
                <a16:creationId xmlns:a16="http://schemas.microsoft.com/office/drawing/2014/main" id="{A4DD0B6D-2A52-29A4-89FC-136B44A215A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How to encode data into a quantum circuit?</a:t>
            </a:r>
          </a:p>
        </p:txBody>
      </p:sp>
      <p:sp>
        <p:nvSpPr>
          <p:cNvPr id="1207568013" name="Slide Number Placeholder 15">
            <a:extLst>
              <a:ext uri="{FF2B5EF4-FFF2-40B4-BE49-F238E27FC236}">
                <a16:creationId xmlns:a16="http://schemas.microsoft.com/office/drawing/2014/main" id="{5CA01B69-224C-1539-007D-03540072C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15</a:t>
            </a:fld>
            <a:endParaRPr lang="de-DE"/>
          </a:p>
        </p:txBody>
      </p:sp>
      <p:sp>
        <p:nvSpPr>
          <p:cNvPr id="837878043" name="Rechteck 5">
            <a:extLst>
              <a:ext uri="{FF2B5EF4-FFF2-40B4-BE49-F238E27FC236}">
                <a16:creationId xmlns:a16="http://schemas.microsoft.com/office/drawing/2014/main" id="{DDED8D3D-B240-4A1A-6F1B-A95B97C0D13F}"/>
              </a:ext>
            </a:extLst>
          </p:cNvPr>
          <p:cNvSpPr/>
          <p:nvPr/>
        </p:nvSpPr>
        <p:spPr bwMode="auto">
          <a:xfrm>
            <a:off x="452994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18521130" name="TextBox 13">
            <a:extLst>
              <a:ext uri="{FF2B5EF4-FFF2-40B4-BE49-F238E27FC236}">
                <a16:creationId xmlns:a16="http://schemas.microsoft.com/office/drawing/2014/main" id="{6831A86F-F5A7-969C-8F05-C1E9BDB2591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558146867" name="TextBox 14">
            <a:extLst>
              <a:ext uri="{FF2B5EF4-FFF2-40B4-BE49-F238E27FC236}">
                <a16:creationId xmlns:a16="http://schemas.microsoft.com/office/drawing/2014/main" id="{329FE3E8-7979-77C1-BFBC-F6A546873AC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1385758915" name="TextBox 16">
            <a:extLst>
              <a:ext uri="{FF2B5EF4-FFF2-40B4-BE49-F238E27FC236}">
                <a16:creationId xmlns:a16="http://schemas.microsoft.com/office/drawing/2014/main" id="{B953DD86-9362-1D23-1E9D-D653CE0C884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E96CB6-84F1-D313-8757-334FC58C963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53C19-788F-B951-C7CE-A9405CFE584D}"/>
              </a:ext>
            </a:extLst>
          </p:cNvPr>
          <p:cNvSpPr/>
          <p:nvPr/>
        </p:nvSpPr>
        <p:spPr bwMode="auto">
          <a:xfrm>
            <a:off x="7392144" y="2880859"/>
            <a:ext cx="2647302" cy="119625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/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basis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1 discrete variable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28F149-8132-00C3-B689-D546247F8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2937" y="3054103"/>
                <a:ext cx="2865716" cy="925125"/>
              </a:xfrm>
              <a:prstGeom prst="rect">
                <a:avLst/>
              </a:prstGeom>
              <a:blipFill>
                <a:blip r:embed="rId3"/>
                <a:stretch>
                  <a:fillRect t="-263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535EF16-0597-9FF8-F105-2E1506488114}"/>
              </a:ext>
            </a:extLst>
          </p:cNvPr>
          <p:cNvSpPr/>
          <p:nvPr/>
        </p:nvSpPr>
        <p:spPr bwMode="auto">
          <a:xfrm>
            <a:off x="4648914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/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amplitude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</a:t>
                </a:r>
                <a:r>
                  <a:rPr lang="en-US" sz="1200" dirty="0"/>
                  <a:t>ariable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524F53-EB22-A585-D8CD-7ABA8610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707" y="3038985"/>
                <a:ext cx="2865716" cy="1190582"/>
              </a:xfrm>
              <a:prstGeom prst="rect">
                <a:avLst/>
              </a:prstGeom>
              <a:blipFill>
                <a:blip r:embed="rId4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30B1A4E-D329-B134-9A45-0B501A933D4D}"/>
              </a:ext>
            </a:extLst>
          </p:cNvPr>
          <p:cNvSpPr/>
          <p:nvPr/>
        </p:nvSpPr>
        <p:spPr bwMode="auto">
          <a:xfrm>
            <a:off x="1896257" y="2880610"/>
            <a:ext cx="2647302" cy="119646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/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b="1" dirty="0"/>
                  <a:t>angle encoding</a:t>
                </a:r>
              </a:p>
              <a:p>
                <a:pPr algn="ctr">
                  <a:defRPr/>
                </a:pPr>
                <a:endParaRPr lang="en-US" sz="1400" b="1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continuous variables</a:t>
                </a:r>
                <a:endParaRPr lang="en-US" sz="1200" dirty="0"/>
              </a:p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qubits</a:t>
                </a:r>
              </a:p>
              <a:p>
                <a:pPr algn="ctr">
                  <a:defRPr/>
                </a:pPr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79B8AD-0174-366F-1A22-63954E0C2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1764" y="3047259"/>
                <a:ext cx="2865716" cy="1190582"/>
              </a:xfrm>
              <a:prstGeom prst="rect">
                <a:avLst/>
              </a:prstGeom>
              <a:blipFill>
                <a:blip r:embed="rId5"/>
                <a:stretch>
                  <a:fillRect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F9E4A8-4B49-3F5A-491C-F0B4D801C882}"/>
              </a:ext>
            </a:extLst>
          </p:cNvPr>
          <p:cNvSpPr txBox="1"/>
          <p:nvPr/>
        </p:nvSpPr>
        <p:spPr bwMode="auto">
          <a:xfrm>
            <a:off x="8040216" y="4797152"/>
            <a:ext cx="2865716" cy="53482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200" dirty="0"/>
              <a:t>There’s more…</a:t>
            </a:r>
            <a:endParaRPr lang="en-US" sz="1000" dirty="0">
              <a:solidFill>
                <a:schemeClr val="tx1"/>
              </a:solidFill>
            </a:endParaRPr>
          </a:p>
          <a:p>
            <a:pPr algn="ctr">
              <a:defRPr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54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8C17422-0980-5A91-3C30-9AC5AE19FDB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853F283E-932A-326E-C8AC-EF32577A3A6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C9F670AE-775F-3677-865B-763CD87AC34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01CB81-18CD-24E1-89C0-D74383F7837E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5E45B5B-139D-47F6-B2D4-D28FEDC6353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42657D9-1D3F-2E7D-B508-2589362027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Quick recap: binary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B85A4F6-3A11-6CDD-6D13-BF1A6131E7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0E416A6-39F8-09B8-B9F1-BECE146B723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EF4DCB1-C1D3-3414-C70F-482D534B0E60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C86E9EEC-A653-670E-BB6D-7183EA57A29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45F240A-0DCB-FADB-BA5B-802C1D09543F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E2FC90C5-5387-8F5C-7ACC-04248BCFD9A2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6F30F-31F8-16D4-AE73-410BD4EFD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31" y="1196752"/>
            <a:ext cx="6920540" cy="3809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5C9E7-FCC0-DD1B-60A3-1F67EFB45E5D}"/>
              </a:ext>
            </a:extLst>
          </p:cNvPr>
          <p:cNvSpPr txBox="1"/>
          <p:nvPr/>
        </p:nvSpPr>
        <p:spPr bwMode="auto">
          <a:xfrm>
            <a:off x="3037310" y="5441527"/>
            <a:ext cx="6094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 err="1"/>
              <a:t>Togootogtokh</a:t>
            </a:r>
            <a:r>
              <a:rPr lang="en-US" sz="800" dirty="0"/>
              <a:t>, </a:t>
            </a:r>
            <a:r>
              <a:rPr lang="en-US" sz="800" dirty="0" err="1"/>
              <a:t>Enkhtogtokh</a:t>
            </a:r>
            <a:r>
              <a:rPr lang="en-US" sz="800" dirty="0"/>
              <a:t> and </a:t>
            </a:r>
            <a:r>
              <a:rPr lang="en-US" sz="800" dirty="0" err="1"/>
              <a:t>Amarzaya</a:t>
            </a:r>
            <a:r>
              <a:rPr lang="en-US" sz="800" dirty="0"/>
              <a:t> </a:t>
            </a:r>
            <a:r>
              <a:rPr lang="en-US" sz="800" dirty="0" err="1"/>
              <a:t>Amartuvshin</a:t>
            </a:r>
            <a:r>
              <a:rPr lang="en-US" sz="800" dirty="0"/>
              <a:t>. “Deep Learning Approach for Very Similar Objects Recognition Application on Chihuahua and Muffin Problem.” ArXiv abs/1801.09573 (2018)</a:t>
            </a:r>
          </a:p>
        </p:txBody>
      </p:sp>
    </p:spTree>
    <p:extLst>
      <p:ext uri="{BB962C8B-B14F-4D97-AF65-F5344CB8AC3E}">
        <p14:creationId xmlns:p14="http://schemas.microsoft.com/office/powerpoint/2010/main" val="16637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3C4CC4-8DD1-EE01-B6E8-E8BC6C63E4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16F3AD25-8B58-5EC3-D615-E57D186425EC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E507ED-49A7-EF8D-A64B-1CB08723EE2E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7CF4B295-F679-87DC-A2B9-BEF8C32B7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9EFABC84-2478-F697-E23D-A2A4C45D476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7CBCA8D-0F81-C47C-75B5-885863EFEA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Linear classifiers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5A4F550-BEC4-25FD-5F22-DBEF5EB77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E08DB7B-E571-D369-8B1B-4B4AD69F88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674DDA2-52B7-7D34-F877-20C772B2BC75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38A4FB0-CED1-DEF4-FEA0-3E2AB89DCBC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1F729804-F685-C232-501D-FE124D575E8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901D60B-3D97-6CD0-F846-156C7A851E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83F4-440F-E17A-C1A8-4260D42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08" y="1904008"/>
            <a:ext cx="4513350" cy="355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0B059F-B219-CBDF-4828-544D53461D19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In a perfect world, classes are linearly separable…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0D4F7-547E-ED5F-FB13-A80859F56C03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D5386F-DED2-D8BA-2277-99C97AB9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585183"/>
            <a:ext cx="1512168" cy="360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48C04-30AF-F1FA-2C66-4092153A7E44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C9E5C1-08D7-D4CC-B76F-F36787ED52A7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4DF09D-F506-D513-EA9F-F4540198FF06}"/>
              </a:ext>
            </a:extLst>
          </p:cNvPr>
          <p:cNvGrpSpPr/>
          <p:nvPr/>
        </p:nvGrpSpPr>
        <p:grpSpPr>
          <a:xfrm>
            <a:off x="843070" y="4643832"/>
            <a:ext cx="5551161" cy="607764"/>
            <a:chOff x="863390" y="4633672"/>
            <a:chExt cx="5551161" cy="6077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219EE3-6E2B-A8EA-E7E1-649EAFC6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90" y="4633672"/>
              <a:ext cx="1127019" cy="6077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CE6FF-54FB-39BE-8018-09E4850D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6857" y="4753193"/>
              <a:ext cx="4137694" cy="41957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A297FD-55E9-F032-7065-F49931ACAA6D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4275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EDD022-C43B-897F-629A-F270255B8F8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1AEC15-7224-EB1A-8520-51CC7B4412F3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5330481B-70EB-74F1-454A-12980A769120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BAEAA2D-5592-EF14-2F27-CF0D7A7D920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BD94E55-1A84-B762-3D88-16589AC0813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CFC27607-7503-9C00-32B1-BD386D8DBB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Feature maps for higher dimensional spaces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0118B20D-79B0-52C4-7100-69B37F78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5645FFE-8496-E761-28B1-3F730583AAD5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3C417B8C-A81E-2C65-43C9-040742F69413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B16411A-7D04-E725-7787-C47D64E71D9D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0F6268E-D0B6-C92F-0B39-18853F24FBAE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71AA050-CA31-F5D9-AF01-D9D6B94B380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BC8CA-1272-1C31-2D0F-3D2E8FB9F3A3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…</a:t>
            </a:r>
            <a:r>
              <a:rPr lang="en-US" sz="2000" dirty="0"/>
              <a:t>but we can always strive for perfection!</a:t>
            </a:r>
            <a:endParaRPr sz="20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7B9B5-D643-1ED1-306C-45CAC556F36C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103EF-6FB6-30B9-F4EA-1224D39CB3A3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n-US" b="1" dirty="0"/>
              <a:t>w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A07F1-E817-318C-E9FC-BF5875D8BF2F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31426-9D03-EF14-C549-70DA39BF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0" y="4643832"/>
            <a:ext cx="1127019" cy="60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9E69B-479D-BE9C-3830-6430E16F1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863" y="682536"/>
            <a:ext cx="3334737" cy="4885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CA80D-D8E9-36B7-3993-DC7EBF13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01" y="2577417"/>
            <a:ext cx="2076543" cy="372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838F0-4037-439A-9834-B965A6775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940" y="4761550"/>
            <a:ext cx="4201684" cy="3812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CA39C-A21B-D768-FA7A-374FCC638755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1992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3642A57-0A03-3704-724A-56C5A384B74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6CFF7D5-A547-3D6E-A0BE-6C0272EB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06" y="4559357"/>
            <a:ext cx="1378239" cy="346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BB1692-32C8-FC13-98E6-FD3D32C26EB0}"/>
              </a:ext>
            </a:extLst>
          </p:cNvPr>
          <p:cNvSpPr/>
          <p:nvPr/>
        </p:nvSpPr>
        <p:spPr bwMode="auto">
          <a:xfrm>
            <a:off x="7315768" y="2446707"/>
            <a:ext cx="3756620" cy="26691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8CEB729-FCC9-D3DD-82B1-E71BDA46E1FE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FE69276-186B-B5C5-23EC-1703E8078FC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C38798A-B655-20BB-45BF-EA40CE7E5E1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B5EFFD9-1E9D-5D5F-D843-50A8F2857B80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67161E8C-0F7D-E2EA-E16B-A986BCD99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The kernel trick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B333328-2537-F3FA-5FFC-C4CF0CD67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19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1AB36A46-D649-D9BA-9362-53324CE96E49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97BEB0C0-7C07-E5B4-CAAF-C562981704E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56E6B69-32CC-6306-EB4E-6659EB522E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F4BC646-574D-4131-0851-BAEFAB1FB61B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F2D3D04-94DD-1F45-9BC3-E70B720952B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FD0DE-87B3-C6E9-4F71-08950CB9EEF7}"/>
              </a:ext>
            </a:extLst>
          </p:cNvPr>
          <p:cNvSpPr txBox="1"/>
          <p:nvPr/>
        </p:nvSpPr>
        <p:spPr bwMode="auto">
          <a:xfrm>
            <a:off x="7482705" y="2524058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The feature map only appears in </a:t>
            </a:r>
            <a:r>
              <a:rPr lang="en-US" dirty="0"/>
              <a:t>dot</a:t>
            </a:r>
            <a:r>
              <a:rPr lang="en-US" b="0" dirty="0"/>
              <a:t> products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CD3F4-50D6-C62E-8B4B-93EA9AA7E038}"/>
              </a:ext>
            </a:extLst>
          </p:cNvPr>
          <p:cNvSpPr txBox="1"/>
          <p:nvPr/>
        </p:nvSpPr>
        <p:spPr bwMode="auto">
          <a:xfrm>
            <a:off x="652825" y="3271950"/>
            <a:ext cx="5112569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Model training</a:t>
            </a:r>
            <a:r>
              <a:rPr lang="en-US" dirty="0"/>
              <a:t>: “finding optimal weights </a:t>
            </a:r>
            <a:r>
              <a:rPr lang="el-GR" b="1" dirty="0"/>
              <a:t>α</a:t>
            </a:r>
            <a:r>
              <a:rPr lang="en-US" dirty="0"/>
              <a:t> that minimize errors on unseen examples”</a:t>
            </a:r>
            <a:endParaRPr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5FD5C-1677-B5D3-65C3-691B745CF9C6}"/>
              </a:ext>
            </a:extLst>
          </p:cNvPr>
          <p:cNvSpPr txBox="1"/>
          <p:nvPr/>
        </p:nvSpPr>
        <p:spPr bwMode="auto">
          <a:xfrm>
            <a:off x="655305" y="4158851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Example</a:t>
            </a:r>
            <a:r>
              <a:rPr lang="en-US" dirty="0"/>
              <a:t>: support vector machine (SVM)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E6021-C7C2-ECB4-03B5-2FCFF982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64" y="4566052"/>
            <a:ext cx="4544970" cy="14967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D276B-9F94-C31D-C17A-7033601D8B8B}"/>
              </a:ext>
            </a:extLst>
          </p:cNvPr>
          <p:cNvSpPr txBox="1"/>
          <p:nvPr/>
        </p:nvSpPr>
        <p:spPr bwMode="auto">
          <a:xfrm>
            <a:off x="674601" y="2597022"/>
            <a:ext cx="5112569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Linear classifier</a:t>
            </a:r>
            <a:r>
              <a:rPr lang="en-US" dirty="0"/>
              <a:t>:</a:t>
            </a:r>
            <a:endParaRPr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54C96-D2E7-8FB5-865C-8F3FCA417209}"/>
              </a:ext>
            </a:extLst>
          </p:cNvPr>
          <p:cNvSpPr/>
          <p:nvPr/>
        </p:nvSpPr>
        <p:spPr bwMode="auto">
          <a:xfrm>
            <a:off x="4111144" y="4707097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1191A-DE21-7D4E-42FC-ABA063536F27}"/>
              </a:ext>
            </a:extLst>
          </p:cNvPr>
          <p:cNvSpPr txBox="1"/>
          <p:nvPr/>
        </p:nvSpPr>
        <p:spPr bwMode="auto">
          <a:xfrm>
            <a:off x="651337" y="1447956"/>
            <a:ext cx="5944752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b="0" dirty="0"/>
              <a:t>The dual formulation simplifies training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E42F94-CB6E-59CA-6F0F-ABF7D736B95C}"/>
              </a:ext>
            </a:extLst>
          </p:cNvPr>
          <p:cNvCxnSpPr/>
          <p:nvPr/>
        </p:nvCxnSpPr>
        <p:spPr bwMode="auto">
          <a:xfrm>
            <a:off x="9215254" y="3180708"/>
            <a:ext cx="0" cy="468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90EB79-38E8-CBA2-3A3F-D919246E6970}"/>
              </a:ext>
            </a:extLst>
          </p:cNvPr>
          <p:cNvSpPr txBox="1"/>
          <p:nvPr/>
        </p:nvSpPr>
        <p:spPr bwMode="auto">
          <a:xfrm>
            <a:off x="7502293" y="3732015"/>
            <a:ext cx="342592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0" dirty="0"/>
              <a:t>We don’t need the transformed feature space!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B72D9A6-D78A-B85C-CE9F-8210EADA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10" y="2327542"/>
            <a:ext cx="3742738" cy="9186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633B4A-05D7-4F56-83E1-58A6A73B5F92}"/>
              </a:ext>
            </a:extLst>
          </p:cNvPr>
          <p:cNvSpPr/>
          <p:nvPr/>
        </p:nvSpPr>
        <p:spPr bwMode="auto">
          <a:xfrm>
            <a:off x="4835552" y="2544054"/>
            <a:ext cx="1484550" cy="4131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B901F-89F7-BD16-E38E-0037C0F4EC16}"/>
              </a:ext>
            </a:extLst>
          </p:cNvPr>
          <p:cNvSpPr txBox="1"/>
          <p:nvPr/>
        </p:nvSpPr>
        <p:spPr bwMode="auto">
          <a:xfrm>
            <a:off x="7532869" y="4537584"/>
            <a:ext cx="327422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b="1" dirty="0"/>
              <a:t>Kernel function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5565B-A584-A264-688D-E3EEC12127F6}"/>
              </a:ext>
            </a:extLst>
          </p:cNvPr>
          <p:cNvCxnSpPr>
            <a:cxnSpLocks/>
          </p:cNvCxnSpPr>
          <p:nvPr/>
        </p:nvCxnSpPr>
        <p:spPr bwMode="auto">
          <a:xfrm>
            <a:off x="6583140" y="2758485"/>
            <a:ext cx="59298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ED9DAB-EB64-ACBA-447B-A17BCB96FA96}"/>
              </a:ext>
            </a:extLst>
          </p:cNvPr>
          <p:cNvCxnSpPr>
            <a:cxnSpLocks/>
          </p:cNvCxnSpPr>
          <p:nvPr/>
        </p:nvCxnSpPr>
        <p:spPr bwMode="auto">
          <a:xfrm>
            <a:off x="5750829" y="4922314"/>
            <a:ext cx="140643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88A094-1D01-58DF-C82F-61D99985B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686" y="1242290"/>
            <a:ext cx="3583301" cy="42397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2EB8F3-DA44-6839-B97D-49DDE680040B}"/>
              </a:ext>
            </a:extLst>
          </p:cNvPr>
          <p:cNvSpPr/>
          <p:nvPr/>
        </p:nvSpPr>
        <p:spPr bwMode="auto">
          <a:xfrm>
            <a:off x="7336944" y="862464"/>
            <a:ext cx="3756620" cy="907514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B71AB-DDBB-72E7-0FA7-07C970E3AF7A}"/>
              </a:ext>
            </a:extLst>
          </p:cNvPr>
          <p:cNvSpPr txBox="1"/>
          <p:nvPr/>
        </p:nvSpPr>
        <p:spPr bwMode="auto">
          <a:xfrm>
            <a:off x="8503746" y="916550"/>
            <a:ext cx="1423016" cy="2988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400" b="0" dirty="0"/>
              <a:t>e.g. RBF kernel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DCEBDE-DFBF-E6FC-EF6A-3AA6DF1CD83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15254" y="1916832"/>
            <a:ext cx="0" cy="43699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/>
      <p:bldP spid="22" grpId="0" animBg="1"/>
      <p:bldP spid="28" grpId="0"/>
      <p:bldP spid="23" grpId="0" animBg="1"/>
      <p:bldP spid="31" grpId="0"/>
      <p:bldP spid="43" grpId="0" animBg="1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0799299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Quantum Day schedule</a:t>
            </a:r>
          </a:p>
        </p:txBody>
      </p:sp>
      <p:sp>
        <p:nvSpPr>
          <p:cNvPr id="4393361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</a:t>
            </a:fld>
            <a:endParaRPr lang="de-DE"/>
          </a:p>
        </p:txBody>
      </p:sp>
      <p:graphicFrame>
        <p:nvGraphicFramePr>
          <p:cNvPr id="1949422589" name="Table 13"/>
          <p:cNvGraphicFramePr>
            <a:graphicFrameLocks noGrp="1"/>
          </p:cNvGraphicFramePr>
          <p:nvPr/>
        </p:nvGraphicFramePr>
        <p:xfrm>
          <a:off x="623391" y="2060848"/>
          <a:ext cx="1062820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09.30 – 11.00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381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Introduction to Quantum Computation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381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11.00 – 11.30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381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Break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381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11.30 – 12.00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Quantum Algorithms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12.00 – 13.00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Hands-on Session 1: Qiskit</a:t>
                      </a:r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13.00 – 14.30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Lunch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b="1">
                          <a:solidFill>
                            <a:sysClr val="windowText" lastClr="000000"/>
                          </a:solidFill>
                        </a:rPr>
                        <a:t>14.30 – 15.30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</a:rPr>
                        <a:t>Quantum Machine Learning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15.30 – 16.00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Break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16.00 – 17.00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Hands-on Session 2: </a:t>
                      </a:r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Quantum Machine Learning for Satellite Data Analysis with </a:t>
                      </a:r>
                      <a:r>
                        <a:rPr lang="en-US" sz="16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Qiskit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3BA90-1CA5-4174-40BC-717C283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3182432"/>
            <a:ext cx="1378239" cy="346575"/>
          </a:xfrm>
          <a:prstGeom prst="rect">
            <a:avLst/>
          </a:prstGeom>
        </p:spPr>
      </p:pic>
      <p:sp>
        <p:nvSpPr>
          <p:cNvPr id="1522617450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20</a:t>
            </a:fld>
            <a:endParaRPr lang="de-DE"/>
          </a:p>
        </p:txBody>
      </p:sp>
      <p:sp>
        <p:nvSpPr>
          <p:cNvPr id="587903016" name="Rechteck 5"/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D70B50D-E4D7-A3C2-8224-963DE411B30B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9D759-D53D-064E-C8E1-FE97E0688F4A}"/>
              </a:ext>
            </a:extLst>
          </p:cNvPr>
          <p:cNvSpPr/>
          <p:nvPr/>
        </p:nvSpPr>
        <p:spPr bwMode="auto">
          <a:xfrm>
            <a:off x="1829739" y="2780928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DE855-D20F-5B06-AEEA-4AC936F0AD95}"/>
              </a:ext>
            </a:extLst>
          </p:cNvPr>
          <p:cNvSpPr txBox="1"/>
          <p:nvPr/>
        </p:nvSpPr>
        <p:spPr bwMode="auto">
          <a:xfrm>
            <a:off x="2031863" y="3159675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23A3055-BF0B-AB6A-8E46-A53AF5151CD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F11455-EF19-3567-B1DC-A1E7EB43D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F8ABA317-705B-225A-41E3-10609AA8BBB8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7B12F6-6D0C-A766-E009-80E54AD5CC1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6640838A-227D-795D-93BA-F04DBF386B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5443DBA-9EC2-C66E-FE8A-0E96A791842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73FDE46D-954C-48E7-1956-759382E0B5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kernels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561DDEA-DF5D-6026-4C67-AB5518E8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F8EC3FDE-973E-684A-5265-23396B04B358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D61565DE-E428-08EF-63E4-F725D066000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570F95BA-E295-A7DE-0487-F36C3DF3906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60B6AC15-4C00-7840-1FAB-F77D978794C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2E60681-C77E-6285-4278-CA9DE8CBCF5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58C93-0E7F-C10A-DC86-95272C830216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F02F4-9389-FF08-DC66-BC48F792520F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EACBF-00AE-7F3D-BD45-B33DC601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608" y="3187491"/>
            <a:ext cx="5539832" cy="2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3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8225597-D509-C3B9-001C-6153BA8E613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05EDC8-C084-6ACD-1023-482E7A9A7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44566" y="1664717"/>
            <a:ext cx="1378239" cy="346575"/>
          </a:xfrm>
          <a:prstGeom prst="rect">
            <a:avLst/>
          </a:prstGeom>
        </p:spPr>
      </p:pic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9145CC78-0AA1-73DC-D224-BD9399EFDC97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667A9D77-5A28-18D6-CDF7-4335224EE9F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35FAA783-99B5-0BFB-CEB3-4B137A479DFF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43828679-B235-E5CA-9555-A4B90985A56A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F5A1D8-AB57-8C0E-BD12-68DC8CD318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QML is basically a fancy kernel machine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8812B11-3CFD-5055-B535-AEDEB3A91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22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FEBFC4-EA95-A395-DBC9-7B8055B0D72E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391266A-AA13-2F38-01CC-200CDB7D6B9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451A66C6-AA2F-A276-F32A-C5464EA26FAC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C5587FD-C6A5-67CD-B542-86C6CFF8E17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4A22ACB-4C5F-64E0-8965-3084ED52F3F5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D842D-52F1-0187-90AB-1F7DC8C1E762}"/>
              </a:ext>
            </a:extLst>
          </p:cNvPr>
          <p:cNvSpPr/>
          <p:nvPr/>
        </p:nvSpPr>
        <p:spPr bwMode="auto">
          <a:xfrm>
            <a:off x="1829739" y="1263213"/>
            <a:ext cx="856895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CC621-C626-2194-DDDD-895CFFA3BE66}"/>
              </a:ext>
            </a:extLst>
          </p:cNvPr>
          <p:cNvSpPr txBox="1"/>
          <p:nvPr/>
        </p:nvSpPr>
        <p:spPr bwMode="auto">
          <a:xfrm>
            <a:off x="2031863" y="1641960"/>
            <a:ext cx="691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/>
              <a:t>Quantum kernels </a:t>
            </a:r>
            <a:r>
              <a:rPr lang="en-US" dirty="0"/>
              <a:t>are quantum circuits designed for computing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95859-F01F-7CB3-2D6A-39AEBE4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48385" y="2933269"/>
            <a:ext cx="8035575" cy="1744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13042-3A62-82B3-1356-872DEA834625}"/>
              </a:ext>
            </a:extLst>
          </p:cNvPr>
          <p:cNvSpPr txBox="1"/>
          <p:nvPr/>
        </p:nvSpPr>
        <p:spPr bwMode="auto">
          <a:xfrm>
            <a:off x="2997945" y="49402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Maria. “Supervised Quantum Machine Learning Models Are Kernel Methods,” January 26, 2021. </a:t>
            </a:r>
            <a:r>
              <a:rPr lang="en-US" sz="900" dirty="0">
                <a:effectLst/>
                <a:hlinkClick r:id="rId5"/>
              </a:rPr>
              <a:t>https://arxiv.org/abs/2101.11020v2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382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2C243D-D061-3D69-42E4-C2D489CC1D6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7DC0AE95-E9E0-3875-B16B-3B28C7907E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0F394EF-8531-26F1-70B1-F8DBFB5AC5FB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9FFD22D9-ED28-C661-97A4-FB91E22DD15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CE1D9F-CFAB-FFC1-1C53-E4A63CD1BFD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E7319C5-8D36-E7B8-8E6B-A67B49D08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kernels for cloud detection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0D80F2-7422-50A2-A4D4-35B477CB5A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23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141DDC2-870D-BA0D-B2BA-C45E9D20BBF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781BD11-FA9B-F64A-4234-04FBA15254B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11E8643C-B279-D995-4F9A-4797AA50EB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D172F979-954D-E8A4-3400-635262DEBE6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15EAE6E-AB4A-F878-74B2-96B86048A8B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78E4F-648B-824C-F717-407DDEF1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50" y="1091449"/>
            <a:ext cx="631754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F36048-52E8-CD95-F8E9-8031AE2AF688}"/>
              </a:ext>
            </a:extLst>
          </p:cNvPr>
          <p:cNvSpPr txBox="1"/>
          <p:nvPr/>
        </p:nvSpPr>
        <p:spPr bwMode="auto">
          <a:xfrm>
            <a:off x="4656834" y="5798048"/>
            <a:ext cx="2887592" cy="2249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Image credits: Artur Miroszewski</a:t>
            </a:r>
            <a:endParaRPr sz="900" b="0" dirty="0"/>
          </a:p>
        </p:txBody>
      </p:sp>
    </p:spTree>
    <p:extLst>
      <p:ext uri="{BB962C8B-B14F-4D97-AF65-F5344CB8AC3E}">
        <p14:creationId xmlns:p14="http://schemas.microsoft.com/office/powerpoint/2010/main" val="223927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AB64EC8-0E95-1BFB-2BAE-18AA1FE727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E02B7E5-7841-F9F7-0C6B-71F3DC873F8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DD9791B9-B4F1-F00B-2E69-1F1E2536DC4F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0C2B09B9-5FC4-4B8D-CAD5-8B33E0172F9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6B3A34D4-B26D-96FC-3C36-21B8BC42F4E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B03506C-6E36-8338-8D38-3B72CE7D8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4BAEDD76-FBEF-1D97-074F-DFCC6BFB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24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1D5CFC-CF38-DCE9-9D8F-7A956FF361FA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983A749-BB0D-9EC9-1A40-CB2ABA6D2F3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FA482DE-21B1-99F9-C5D0-FAC0FA006210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32A36C5-6AAF-C1E9-3920-32CB6DAEC0A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E8102EC-6F96-3FCD-18FF-D6B80FB420B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BC952-0B42-6235-217C-0A341589E04E}"/>
              </a:ext>
            </a:extLst>
          </p:cNvPr>
          <p:cNvSpPr txBox="1"/>
          <p:nvPr/>
        </p:nvSpPr>
        <p:spPr bwMode="auto">
          <a:xfrm>
            <a:off x="1307453" y="2965128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62F85-A18D-5072-2F30-C560765E1E26}"/>
              </a:ext>
            </a:extLst>
          </p:cNvPr>
          <p:cNvSpPr/>
          <p:nvPr/>
        </p:nvSpPr>
        <p:spPr bwMode="auto">
          <a:xfrm>
            <a:off x="1091429" y="2708920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1BE3748-5D85-C77D-FB5B-C25559971F7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D9229C63-20B8-6860-58AA-EDED9BE42D9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1C3432B1-10C6-829C-0A87-69DD4A8D267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CFE750B4-09DF-E2B9-1DB0-209833B5F3E0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8FAF17D3-2D39-4729-2CA0-696753EA66F2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AEC5CCA-6E53-B2B4-54CE-E291B5EAC8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algorithms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C2677FC-25AE-357A-7975-826B54DAC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25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857C8066-1F0C-7AF8-AC42-4363D01AC2FB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C397A0D6-CD47-A4E6-C956-3C548DF4EA07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5B3969E-849B-ACAC-3450-1609A2B8D6A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E4113CB-3DA2-D280-170A-5FE619B27768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84523140-8B39-2A2F-7526-57CD60EFFB6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A52D2-9B10-29C0-26A4-6DA538071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15" y="3037601"/>
            <a:ext cx="6294896" cy="2622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F9F746-E71E-80E3-B5E7-B338872B8AFC}"/>
              </a:ext>
            </a:extLst>
          </p:cNvPr>
          <p:cNvSpPr txBox="1"/>
          <p:nvPr/>
        </p:nvSpPr>
        <p:spPr bwMode="auto">
          <a:xfrm>
            <a:off x="9508455" y="3979390"/>
            <a:ext cx="230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looks familiar…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87028-0BFC-CFA6-36CC-89E8A5268848}"/>
              </a:ext>
            </a:extLst>
          </p:cNvPr>
          <p:cNvSpPr txBox="1"/>
          <p:nvPr/>
        </p:nvSpPr>
        <p:spPr bwMode="auto">
          <a:xfrm>
            <a:off x="1307453" y="1590356"/>
            <a:ext cx="957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/>
              <a:t>Variational quantum algorithms (VQAs) </a:t>
            </a:r>
            <a:r>
              <a:rPr lang="en-US" dirty="0"/>
              <a:t>are parametric circuits in which parameters are updated based on the measured value and gradient of a cost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B32B4-24F5-94F7-6C32-4FAF69447F08}"/>
              </a:ext>
            </a:extLst>
          </p:cNvPr>
          <p:cNvSpPr/>
          <p:nvPr/>
        </p:nvSpPr>
        <p:spPr bwMode="auto">
          <a:xfrm>
            <a:off x="1091429" y="1334148"/>
            <a:ext cx="10009112" cy="1158748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433E6-A946-22A3-1E23-2A55EB26A9B0}"/>
              </a:ext>
            </a:extLst>
          </p:cNvPr>
          <p:cNvSpPr txBox="1"/>
          <p:nvPr/>
        </p:nvSpPr>
        <p:spPr bwMode="auto">
          <a:xfrm>
            <a:off x="1313101" y="5694144"/>
            <a:ext cx="95770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Schuld, Maria, and Francesco </a:t>
            </a:r>
            <a:r>
              <a:rPr lang="en-US" sz="900" dirty="0" err="1">
                <a:effectLst/>
              </a:rPr>
              <a:t>Petruccione</a:t>
            </a:r>
            <a:r>
              <a:rPr lang="en-US" sz="900" dirty="0">
                <a:effectLst/>
              </a:rPr>
              <a:t>. </a:t>
            </a:r>
            <a:r>
              <a:rPr lang="en-US" sz="900" i="1" dirty="0">
                <a:effectLst/>
              </a:rPr>
              <a:t>Supervised Learning with Quantum Computers</a:t>
            </a:r>
            <a:r>
              <a:rPr lang="en-US" sz="900" dirty="0">
                <a:effectLst/>
              </a:rPr>
              <a:t>. Quantum Science and Technology. Cham: Springer International Publishing, 2018.</a:t>
            </a:r>
          </a:p>
        </p:txBody>
      </p:sp>
    </p:spTree>
    <p:extLst>
      <p:ext uri="{BB962C8B-B14F-4D97-AF65-F5344CB8AC3E}">
        <p14:creationId xmlns:p14="http://schemas.microsoft.com/office/powerpoint/2010/main" val="413785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B824B3-D8AE-57C0-0F2C-ADDFD3FE8DC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CA642E9-76F3-BB9F-3BF5-1FBD6B6986D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3E4608C0-D8F3-94BA-053B-D50C5C7E8B72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F42CBFCE-EA96-3F8E-E1C1-45BDD1AE0B3A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067D6FE-D67E-873F-28F2-4028080B87B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320ACE48-2156-42F3-193E-4A30072F47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Variational quantum classifier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BA268BC6-B231-EA5B-3078-827BDA2C2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26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CDB1BEB5-429B-BB48-4430-2FB2C21844A6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A3938E14-6EA7-4F38-F082-4B8CF9BECD8B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DFF45842-1F78-EE0D-6A03-94036CFFE9D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45EE045C-E1C4-151A-C6A2-0456948724B7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1E2501D4-5856-A01F-4368-1C26A338634F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EA2323-F8C1-7F44-E256-95933DFBB537}"/>
              </a:ext>
            </a:extLst>
          </p:cNvPr>
          <p:cNvGrpSpPr/>
          <p:nvPr/>
        </p:nvGrpSpPr>
        <p:grpSpPr>
          <a:xfrm>
            <a:off x="1091429" y="1334148"/>
            <a:ext cx="10009112" cy="1158748"/>
            <a:chOff x="1091429" y="1334148"/>
            <a:chExt cx="10009112" cy="11587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C7DFA2-F0E0-6C35-C384-36D5D4943948}"/>
                </a:ext>
              </a:extLst>
            </p:cNvPr>
            <p:cNvSpPr/>
            <p:nvPr/>
          </p:nvSpPr>
          <p:spPr bwMode="auto">
            <a:xfrm>
              <a:off x="1091429" y="1334148"/>
              <a:ext cx="10009112" cy="1158748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5A3F0BD-1400-D75F-3707-F2421AB34053}"/>
                </a:ext>
              </a:extLst>
            </p:cNvPr>
            <p:cNvSpPr txBox="1"/>
            <p:nvPr/>
          </p:nvSpPr>
          <p:spPr bwMode="auto">
            <a:xfrm>
              <a:off x="1293431" y="1451857"/>
              <a:ext cx="957706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/>
                <a:t>The</a:t>
              </a:r>
              <a:r>
                <a:rPr lang="en-US" b="1" dirty="0"/>
                <a:t> variational quantum classifier (VQC) </a:t>
              </a:r>
              <a:r>
                <a:rPr lang="en-US" dirty="0"/>
                <a:t>is a VQA for binary classification, taking both </a:t>
              </a:r>
              <a:r>
                <a:rPr lang="en-US" b="1" dirty="0"/>
                <a:t>examples 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 and </a:t>
              </a:r>
              <a:r>
                <a:rPr lang="en-US" b="1" dirty="0"/>
                <a:t>parameters</a:t>
              </a:r>
              <a:r>
                <a:rPr lang="en-US" dirty="0"/>
                <a:t> (</a:t>
              </a:r>
              <a:r>
                <a:rPr lang="el-GR" b="1" dirty="0"/>
                <a:t>θ</a:t>
              </a:r>
              <a:r>
                <a:rPr lang="en-US" dirty="0"/>
                <a:t>) as input, using measurements to make predictions, and using classification error as cost function for updating the parameters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1A65A7-8837-4463-71A6-059E94E0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0" y="2832396"/>
            <a:ext cx="4100410" cy="2573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D12FFF-5848-03AE-CE1C-4283DF7511C4}"/>
              </a:ext>
            </a:extLst>
          </p:cNvPr>
          <p:cNvSpPr txBox="1"/>
          <p:nvPr/>
        </p:nvSpPr>
        <p:spPr bwMode="auto">
          <a:xfrm>
            <a:off x="1825424" y="5588817"/>
            <a:ext cx="878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Havlicek, Vojtech, Antonio D. </a:t>
            </a:r>
            <a:r>
              <a:rPr lang="en-US" sz="900" dirty="0" err="1"/>
              <a:t>Córcoles</a:t>
            </a:r>
            <a:r>
              <a:rPr lang="en-US" sz="900" dirty="0"/>
              <a:t>, Kristan Temme, Aram W. Harrow, Abhinav Kandala, Jerry M. Chow, and Jay M. Gambetta. “Supervised Learning with Quantum Enhanced Feature Spaces.” </a:t>
            </a:r>
            <a:r>
              <a:rPr lang="en-US" sz="900" i="1" dirty="0"/>
              <a:t>Nature</a:t>
            </a:r>
            <a:r>
              <a:rPr lang="en-US" sz="900" dirty="0"/>
              <a:t> 567, no. 7747 (March 14, 2019): 209–12. </a:t>
            </a:r>
            <a:endParaRPr lang="en-US" sz="90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EE467-CFAE-854B-E3A2-4F3A1AACB048}"/>
              </a:ext>
            </a:extLst>
          </p:cNvPr>
          <p:cNvSpPr txBox="1"/>
          <p:nvPr/>
        </p:nvSpPr>
        <p:spPr bwMode="auto">
          <a:xfrm>
            <a:off x="848593" y="3698530"/>
            <a:ext cx="281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dirty="0"/>
              <a:t>Parameter shift rule</a:t>
            </a:r>
            <a:r>
              <a:rPr lang="en-US" sz="1200" dirty="0"/>
              <a:t>: exact calculation of gradient is possible!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87892-47FE-1555-EC09-6F08626B742C}"/>
              </a:ext>
            </a:extLst>
          </p:cNvPr>
          <p:cNvSpPr txBox="1"/>
          <p:nvPr/>
        </p:nvSpPr>
        <p:spPr bwMode="auto">
          <a:xfrm>
            <a:off x="8907864" y="3825026"/>
            <a:ext cx="221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This DEFINITELY looks familiar…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5D32B-A51C-CD13-F2A2-513C8296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4" y="4225360"/>
            <a:ext cx="2750583" cy="3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7BA69B-9636-8C4B-E2F8-67F4D6F83C9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2878AF-0DB1-BD7A-3561-38679C9CFBE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584252"/>
            <a:ext cx="1009522" cy="747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2598E7-F22A-2F3B-7AB3-8A86420AA0F0}"/>
              </a:ext>
            </a:extLst>
          </p:cNvPr>
          <p:cNvCxnSpPr>
            <a:cxnSpLocks/>
          </p:cNvCxnSpPr>
          <p:nvPr/>
        </p:nvCxnSpPr>
        <p:spPr bwMode="auto">
          <a:xfrm>
            <a:off x="8323859" y="4336199"/>
            <a:ext cx="14192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D0524-C64A-D56E-2BFD-BEA93476A64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19052" y="4311711"/>
            <a:ext cx="1119375" cy="2207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17F5C9-0E88-8D9C-999B-C2288EF2C8AE}"/>
              </a:ext>
            </a:extLst>
          </p:cNvPr>
          <p:cNvCxnSpPr/>
          <p:nvPr/>
        </p:nvCxnSpPr>
        <p:spPr bwMode="auto">
          <a:xfrm>
            <a:off x="7192160" y="2557458"/>
            <a:ext cx="1152128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27C55FAD-DB3A-2BC5-9800-3291229228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A3D8CCC-830B-E49E-95DA-0FFD56C00B76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B8652757-BA12-AF0C-2C33-F71C91D034C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B688FCC7-8905-1169-ACEF-49B02179FB71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E13FA37E-C99C-D9E6-EDE2-9F5FCB2DBF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VQC is the quantum cousin of MLP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DA7C09F8-EC7B-4C86-6182-1F6DAFDA3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27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E6D369AA-08B0-FE02-0173-FC601713358F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798DB37E-409E-7621-A991-D8F7C2A99A4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E46CC036-1993-F1F0-92C8-CA300AD62F26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F1FE3AB4-A64E-AD3B-AC76-5755D5B311B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731B2E41-5E3F-279F-14EE-7B4739C3151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9B213-0987-D24A-C0A6-5B4341F7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214274"/>
            <a:ext cx="4344958" cy="27272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081F582-E9A9-22A9-4F5E-AB436D33FF68}"/>
              </a:ext>
            </a:extLst>
          </p:cNvPr>
          <p:cNvSpPr/>
          <p:nvPr/>
        </p:nvSpPr>
        <p:spPr bwMode="auto">
          <a:xfrm>
            <a:off x="2006089" y="2382140"/>
            <a:ext cx="802723" cy="24403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33065-B80C-62AE-A5B7-045B67DEF263}"/>
              </a:ext>
            </a:extLst>
          </p:cNvPr>
          <p:cNvSpPr/>
          <p:nvPr/>
        </p:nvSpPr>
        <p:spPr bwMode="auto">
          <a:xfrm>
            <a:off x="3489594" y="2355362"/>
            <a:ext cx="802723" cy="24403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62C392-8C1A-FA3C-6F90-041A9C537FA2}"/>
              </a:ext>
            </a:extLst>
          </p:cNvPr>
          <p:cNvSpPr/>
          <p:nvPr/>
        </p:nvSpPr>
        <p:spPr bwMode="auto">
          <a:xfrm flipV="1">
            <a:off x="5015422" y="250026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E5ED8-8EA2-DCE0-74CE-1A31D1FEB2BB}"/>
              </a:ext>
            </a:extLst>
          </p:cNvPr>
          <p:cNvSpPr/>
          <p:nvPr/>
        </p:nvSpPr>
        <p:spPr bwMode="auto">
          <a:xfrm flipV="1">
            <a:off x="5014224" y="3018424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1A55C-DD48-894B-C15B-B27B965980B3}"/>
              </a:ext>
            </a:extLst>
          </p:cNvPr>
          <p:cNvSpPr/>
          <p:nvPr/>
        </p:nvSpPr>
        <p:spPr bwMode="auto">
          <a:xfrm flipV="1">
            <a:off x="5014224" y="354160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F11CF8-1968-DB95-1F50-2948526D59D7}"/>
              </a:ext>
            </a:extLst>
          </p:cNvPr>
          <p:cNvSpPr/>
          <p:nvPr/>
        </p:nvSpPr>
        <p:spPr bwMode="auto">
          <a:xfrm flipV="1">
            <a:off x="5014224" y="4059782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3776D7-84C4-94F1-E43B-7CCDD178570C}"/>
              </a:ext>
            </a:extLst>
          </p:cNvPr>
          <p:cNvSpPr/>
          <p:nvPr/>
        </p:nvSpPr>
        <p:spPr bwMode="auto">
          <a:xfrm flipV="1">
            <a:off x="5014239" y="4580129"/>
            <a:ext cx="271271" cy="85287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93B8D9-8CFB-207C-C9E8-FFCBC82317A5}"/>
              </a:ext>
            </a:extLst>
          </p:cNvPr>
          <p:cNvCxnSpPr>
            <a:cxnSpLocks/>
          </p:cNvCxnSpPr>
          <p:nvPr/>
        </p:nvCxnSpPr>
        <p:spPr bwMode="auto">
          <a:xfrm flipV="1">
            <a:off x="9743090" y="3602314"/>
            <a:ext cx="966347" cy="2756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5C5CD-513E-9155-F009-CA71B8E446F1}"/>
              </a:ext>
            </a:extLst>
          </p:cNvPr>
          <p:cNvCxnSpPr>
            <a:cxnSpLocks/>
          </p:cNvCxnSpPr>
          <p:nvPr/>
        </p:nvCxnSpPr>
        <p:spPr bwMode="auto">
          <a:xfrm>
            <a:off x="9753370" y="3365281"/>
            <a:ext cx="951478" cy="209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FEE47-3C44-978C-52B1-F9BACF222C3A}"/>
              </a:ext>
            </a:extLst>
          </p:cNvPr>
          <p:cNvCxnSpPr>
            <a:cxnSpLocks/>
          </p:cNvCxnSpPr>
          <p:nvPr/>
        </p:nvCxnSpPr>
        <p:spPr bwMode="auto">
          <a:xfrm>
            <a:off x="9767331" y="2872007"/>
            <a:ext cx="985281" cy="7035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F51FF-2A91-803C-00E5-E82F7E9B83D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2869494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9F7FC2-3B1E-A236-6C79-3B744E9F266E}"/>
              </a:ext>
            </a:extLst>
          </p:cNvPr>
          <p:cNvCxnSpPr>
            <a:cxnSpLocks/>
          </p:cNvCxnSpPr>
          <p:nvPr/>
        </p:nvCxnSpPr>
        <p:spPr bwMode="auto">
          <a:xfrm flipV="1">
            <a:off x="8361548" y="336319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D32D9D-6612-7DB3-139E-DEB465259F5A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8249" y="3865545"/>
            <a:ext cx="1384841" cy="2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9BDB94-76FC-9308-BB7E-FCB190762B1F}"/>
              </a:ext>
            </a:extLst>
          </p:cNvPr>
          <p:cNvCxnSpPr>
            <a:cxnSpLocks/>
          </p:cNvCxnSpPr>
          <p:nvPr/>
        </p:nvCxnSpPr>
        <p:spPr bwMode="auto">
          <a:xfrm>
            <a:off x="7196666" y="2561522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2252F2-5EC1-61FE-F62E-CB686D947A4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036129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D4CCA4-AD67-4856-176B-385032346125}"/>
              </a:ext>
            </a:extLst>
          </p:cNvPr>
          <p:cNvCxnSpPr>
            <a:cxnSpLocks/>
          </p:cNvCxnSpPr>
          <p:nvPr/>
        </p:nvCxnSpPr>
        <p:spPr bwMode="auto">
          <a:xfrm>
            <a:off x="7219052" y="3509464"/>
            <a:ext cx="1127193" cy="8019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18EBB5-8A3C-29B3-EBE7-9B042EC6D14D}"/>
              </a:ext>
            </a:extLst>
          </p:cNvPr>
          <p:cNvCxnSpPr>
            <a:cxnSpLocks/>
          </p:cNvCxnSpPr>
          <p:nvPr/>
        </p:nvCxnSpPr>
        <p:spPr bwMode="auto">
          <a:xfrm>
            <a:off x="7207048" y="2585556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A5FA02-BF88-904F-AE0D-0A8CB4EF3EC2}"/>
              </a:ext>
            </a:extLst>
          </p:cNvPr>
          <p:cNvCxnSpPr>
            <a:cxnSpLocks/>
          </p:cNvCxnSpPr>
          <p:nvPr/>
        </p:nvCxnSpPr>
        <p:spPr bwMode="auto">
          <a:xfrm>
            <a:off x="7220773" y="3061058"/>
            <a:ext cx="1126960" cy="12483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DCDF99-075D-0C9F-9CE8-57588930F9DD}"/>
              </a:ext>
            </a:extLst>
          </p:cNvPr>
          <p:cNvCxnSpPr>
            <a:cxnSpLocks/>
          </p:cNvCxnSpPr>
          <p:nvPr/>
        </p:nvCxnSpPr>
        <p:spPr bwMode="auto">
          <a:xfrm>
            <a:off x="7234588" y="3500936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2" name="Straight Connector 2120590591">
            <a:extLst>
              <a:ext uri="{FF2B5EF4-FFF2-40B4-BE49-F238E27FC236}">
                <a16:creationId xmlns:a16="http://schemas.microsoft.com/office/drawing/2014/main" id="{DD553D51-24F6-D49C-DAC3-9BEC18270577}"/>
              </a:ext>
            </a:extLst>
          </p:cNvPr>
          <p:cNvCxnSpPr>
            <a:cxnSpLocks/>
          </p:cNvCxnSpPr>
          <p:nvPr/>
        </p:nvCxnSpPr>
        <p:spPr bwMode="auto">
          <a:xfrm>
            <a:off x="7248759" y="3016052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3" name="Straight Connector 2120590592">
            <a:extLst>
              <a:ext uri="{FF2B5EF4-FFF2-40B4-BE49-F238E27FC236}">
                <a16:creationId xmlns:a16="http://schemas.microsoft.com/office/drawing/2014/main" id="{F4FFA9F3-12F9-7713-CD4D-154EB94DBB67}"/>
              </a:ext>
            </a:extLst>
          </p:cNvPr>
          <p:cNvCxnSpPr>
            <a:cxnSpLocks/>
          </p:cNvCxnSpPr>
          <p:nvPr/>
        </p:nvCxnSpPr>
        <p:spPr bwMode="auto">
          <a:xfrm>
            <a:off x="7269409" y="3957943"/>
            <a:ext cx="1105955" cy="371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4" name="Straight Connector 2120590593">
            <a:extLst>
              <a:ext uri="{FF2B5EF4-FFF2-40B4-BE49-F238E27FC236}">
                <a16:creationId xmlns:a16="http://schemas.microsoft.com/office/drawing/2014/main" id="{EBB2ED1F-0CD0-0C3A-738A-FC7B8A13A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03599" y="385929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6" name="Straight Connector 2120590595">
            <a:extLst>
              <a:ext uri="{FF2B5EF4-FFF2-40B4-BE49-F238E27FC236}">
                <a16:creationId xmlns:a16="http://schemas.microsoft.com/office/drawing/2014/main" id="{78BE7D0D-41A5-9049-1129-9490F349E3D7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3383969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7" name="Straight Connector 2120590596">
            <a:extLst>
              <a:ext uri="{FF2B5EF4-FFF2-40B4-BE49-F238E27FC236}">
                <a16:creationId xmlns:a16="http://schemas.microsoft.com/office/drawing/2014/main" id="{24F8FF08-6EBB-7CD0-3254-40341965C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8522" y="2899094"/>
            <a:ext cx="1083323" cy="1170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598" name="Straight Connector 2120590597">
            <a:extLst>
              <a:ext uri="{FF2B5EF4-FFF2-40B4-BE49-F238E27FC236}">
                <a16:creationId xmlns:a16="http://schemas.microsoft.com/office/drawing/2014/main" id="{1895F0BE-D124-C428-0A83-3C50C4A7224D}"/>
              </a:ext>
            </a:extLst>
          </p:cNvPr>
          <p:cNvCxnSpPr>
            <a:cxnSpLocks/>
          </p:cNvCxnSpPr>
          <p:nvPr/>
        </p:nvCxnSpPr>
        <p:spPr bwMode="auto">
          <a:xfrm flipV="1">
            <a:off x="7255004" y="3881943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0" name="Straight Connector 2120590599">
            <a:extLst>
              <a:ext uri="{FF2B5EF4-FFF2-40B4-BE49-F238E27FC236}">
                <a16:creationId xmlns:a16="http://schemas.microsoft.com/office/drawing/2014/main" id="{CDC54A34-F70E-37CF-D393-27256182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277608" y="3341568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1" name="Straight Connector 2120590600">
            <a:extLst>
              <a:ext uri="{FF2B5EF4-FFF2-40B4-BE49-F238E27FC236}">
                <a16:creationId xmlns:a16="http://schemas.microsoft.com/office/drawing/2014/main" id="{D68AA3BF-4B94-B908-B59A-A2571B8B8353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1862" y="2884940"/>
            <a:ext cx="1068855" cy="598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0590602" name="Straight Connector 2120590601">
            <a:extLst>
              <a:ext uri="{FF2B5EF4-FFF2-40B4-BE49-F238E27FC236}">
                <a16:creationId xmlns:a16="http://schemas.microsoft.com/office/drawing/2014/main" id="{62CB2EC6-157A-2E07-6FB2-F2E0FBD42D98}"/>
              </a:ext>
            </a:extLst>
          </p:cNvPr>
          <p:cNvCxnSpPr>
            <a:cxnSpLocks/>
          </p:cNvCxnSpPr>
          <p:nvPr/>
        </p:nvCxnSpPr>
        <p:spPr bwMode="auto">
          <a:xfrm flipV="1">
            <a:off x="7240436" y="2906384"/>
            <a:ext cx="1041008" cy="15974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3326732-F2BB-E853-1720-975D8C508CE6}"/>
              </a:ext>
            </a:extLst>
          </p:cNvPr>
          <p:cNvSpPr/>
          <p:nvPr/>
        </p:nvSpPr>
        <p:spPr bwMode="auto">
          <a:xfrm>
            <a:off x="7015141" y="238400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F955D0-FD39-6B1A-0A4A-9A9F8108AF01}"/>
              </a:ext>
            </a:extLst>
          </p:cNvPr>
          <p:cNvSpPr/>
          <p:nvPr/>
        </p:nvSpPr>
        <p:spPr bwMode="auto">
          <a:xfrm>
            <a:off x="7017257" y="2873600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51CB61-8C50-BC45-F928-81A1C4E5EAFE}"/>
              </a:ext>
            </a:extLst>
          </p:cNvPr>
          <p:cNvSpPr/>
          <p:nvPr/>
        </p:nvSpPr>
        <p:spPr bwMode="auto">
          <a:xfrm>
            <a:off x="7015141" y="3363195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71F9A4-C430-1612-61DA-298EC8D6A7BF}"/>
              </a:ext>
            </a:extLst>
          </p:cNvPr>
          <p:cNvSpPr/>
          <p:nvPr/>
        </p:nvSpPr>
        <p:spPr bwMode="auto">
          <a:xfrm>
            <a:off x="7015141" y="3837453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27F1-B076-3D2B-22EA-554E02546907}"/>
              </a:ext>
            </a:extLst>
          </p:cNvPr>
          <p:cNvSpPr/>
          <p:nvPr/>
        </p:nvSpPr>
        <p:spPr bwMode="auto">
          <a:xfrm>
            <a:off x="7015141" y="4332958"/>
            <a:ext cx="365760" cy="3657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7370AC-816A-F057-50BC-303EAFEA474D}"/>
              </a:ext>
            </a:extLst>
          </p:cNvPr>
          <p:cNvSpPr/>
          <p:nvPr/>
        </p:nvSpPr>
        <p:spPr bwMode="auto">
          <a:xfrm>
            <a:off x="8155547" y="26872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6092DC-D8EE-67BE-B092-F1F5AE895BC6}"/>
              </a:ext>
            </a:extLst>
          </p:cNvPr>
          <p:cNvSpPr/>
          <p:nvPr/>
        </p:nvSpPr>
        <p:spPr bwMode="auto">
          <a:xfrm>
            <a:off x="8157663" y="31767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53916-2F08-F91E-EFE3-C90AD17263E4}"/>
              </a:ext>
            </a:extLst>
          </p:cNvPr>
          <p:cNvSpPr/>
          <p:nvPr/>
        </p:nvSpPr>
        <p:spPr bwMode="auto">
          <a:xfrm>
            <a:off x="8155547" y="366639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EB5D54-A790-5D74-6CAA-AEFEFD2482F8}"/>
              </a:ext>
            </a:extLst>
          </p:cNvPr>
          <p:cNvSpPr/>
          <p:nvPr/>
        </p:nvSpPr>
        <p:spPr bwMode="auto">
          <a:xfrm>
            <a:off x="8155547" y="4140651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3743B8-B800-C5A4-C48F-82411A7F4A9E}"/>
              </a:ext>
            </a:extLst>
          </p:cNvPr>
          <p:cNvSpPr/>
          <p:nvPr/>
        </p:nvSpPr>
        <p:spPr bwMode="auto">
          <a:xfrm>
            <a:off x="8862289" y="268661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F23933-6BB5-AF0D-DB52-B9D813BA6BAB}"/>
              </a:ext>
            </a:extLst>
          </p:cNvPr>
          <p:cNvSpPr/>
          <p:nvPr/>
        </p:nvSpPr>
        <p:spPr bwMode="auto">
          <a:xfrm>
            <a:off x="8864405" y="3176209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980AC-DA85-C4FB-B6AE-0B7A3C3E5D47}"/>
              </a:ext>
            </a:extLst>
          </p:cNvPr>
          <p:cNvSpPr/>
          <p:nvPr/>
        </p:nvSpPr>
        <p:spPr bwMode="auto">
          <a:xfrm>
            <a:off x="8862289" y="3665804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88F6CB-D7EB-CF90-57DA-EB335A636BC1}"/>
              </a:ext>
            </a:extLst>
          </p:cNvPr>
          <p:cNvSpPr/>
          <p:nvPr/>
        </p:nvSpPr>
        <p:spPr bwMode="auto">
          <a:xfrm>
            <a:off x="8862289" y="4140062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8C45B-8F04-D05B-8AEF-7E531D668E34}"/>
              </a:ext>
            </a:extLst>
          </p:cNvPr>
          <p:cNvSpPr/>
          <p:nvPr/>
        </p:nvSpPr>
        <p:spPr bwMode="auto">
          <a:xfrm>
            <a:off x="9560210" y="269530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503CE7-A846-9D99-06ED-735724365C6F}"/>
              </a:ext>
            </a:extLst>
          </p:cNvPr>
          <p:cNvSpPr/>
          <p:nvPr/>
        </p:nvSpPr>
        <p:spPr bwMode="auto">
          <a:xfrm>
            <a:off x="9562326" y="3184903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8D1C51-7F82-1306-C8E4-118C0AFFD06F}"/>
              </a:ext>
            </a:extLst>
          </p:cNvPr>
          <p:cNvSpPr/>
          <p:nvPr/>
        </p:nvSpPr>
        <p:spPr bwMode="auto">
          <a:xfrm>
            <a:off x="9560210" y="3674498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90EE51-21C9-78A1-8C9C-B47F1CF0B450}"/>
              </a:ext>
            </a:extLst>
          </p:cNvPr>
          <p:cNvSpPr/>
          <p:nvPr/>
        </p:nvSpPr>
        <p:spPr bwMode="auto">
          <a:xfrm>
            <a:off x="9560210" y="4148756"/>
            <a:ext cx="365760" cy="3657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D3746E-01C2-8377-DBEF-56A1C567F586}"/>
              </a:ext>
            </a:extLst>
          </p:cNvPr>
          <p:cNvSpPr/>
          <p:nvPr/>
        </p:nvSpPr>
        <p:spPr bwMode="auto">
          <a:xfrm>
            <a:off x="10569732" y="3401373"/>
            <a:ext cx="365760" cy="365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590604" name="TextBox 2120590603">
            <a:extLst>
              <a:ext uri="{FF2B5EF4-FFF2-40B4-BE49-F238E27FC236}">
                <a16:creationId xmlns:a16="http://schemas.microsoft.com/office/drawing/2014/main" id="{4A464C74-4474-E7B8-2783-D420BA4DD186}"/>
              </a:ext>
            </a:extLst>
          </p:cNvPr>
          <p:cNvSpPr txBox="1"/>
          <p:nvPr/>
        </p:nvSpPr>
        <p:spPr bwMode="auto">
          <a:xfrm>
            <a:off x="8511347" y="3351994"/>
            <a:ext cx="57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B7DC67-0506-01DE-F7FF-7E861B164F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36314DB4-EE3B-450C-6F52-2C9F9A9A18FD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FB547850-3CA0-B612-38A5-BA915A3CD32A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9F0F59F-DE9E-CCE4-9B50-B06500CEC059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2F161480-D3FE-BF6A-E9E1-1C4BD8AF3D57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7858EF-039D-41DB-C11D-0D1FD90FE3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Quantum neural networks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7A02C97E-8A80-CF01-2ADB-5BCBF897C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28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A93A4906-5228-3C86-C461-49E24103C65C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56F85D6F-7529-9E16-63A3-7236FE6236E2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6C090D42-DE0F-A809-0EFE-9309C16618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74C6343F-40D0-196D-A269-C06006378F5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562E945B-6884-3988-2DE7-B7428A8256EA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D3BBB-F1AC-5694-C535-EEBC1E8237C2}"/>
              </a:ext>
            </a:extLst>
          </p:cNvPr>
          <p:cNvGrpSpPr/>
          <p:nvPr/>
        </p:nvGrpSpPr>
        <p:grpSpPr>
          <a:xfrm>
            <a:off x="1105451" y="3047400"/>
            <a:ext cx="10009112" cy="865631"/>
            <a:chOff x="1105451" y="3047400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DC0BC-A1BC-3BA7-228A-6F16F758AF23}"/>
                </a:ext>
              </a:extLst>
            </p:cNvPr>
            <p:cNvSpPr/>
            <p:nvPr/>
          </p:nvSpPr>
          <p:spPr bwMode="auto">
            <a:xfrm>
              <a:off x="1105451" y="3047400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F2437-D327-438F-AD07-30D79B86B34D}"/>
                </a:ext>
              </a:extLst>
            </p:cNvPr>
            <p:cNvSpPr txBox="1"/>
            <p:nvPr/>
          </p:nvSpPr>
          <p:spPr bwMode="auto">
            <a:xfrm>
              <a:off x="1307453" y="3165109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45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B5B4825-CEC2-A767-F4C4-3A0EC759EE6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0B78C9FF-4075-DBE7-38E2-1376B01CCC74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00BF7F85-D3BB-6252-E668-312C37A954B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AEF421D7-14B7-324A-9A81-B9E1F8E9C34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5ED18D90-C2F2-4A75-5A89-964A38751EC3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8928CFF3-5580-4BEB-7723-AF12890ACDF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Example: quantum neural networks for image classification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51733643-C8D6-0DDB-F987-C4E272DA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29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D2D7496C-4A3A-9370-011A-5AE30D824C23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65763955-6442-D98F-BD46-F1C6A7E4057F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3EE99DA1-C030-75B8-6428-36BEF016D7E9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AABF7040-23AF-BE21-19FB-8C38A9F61444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C30460CE-4B9F-8F7E-87E1-95FDBB38DE2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2C7813-1E72-FA45-CECE-0631FA2CF7D9}"/>
              </a:ext>
            </a:extLst>
          </p:cNvPr>
          <p:cNvGrpSpPr/>
          <p:nvPr/>
        </p:nvGrpSpPr>
        <p:grpSpPr>
          <a:xfrm>
            <a:off x="1091429" y="1231357"/>
            <a:ext cx="10009112" cy="865631"/>
            <a:chOff x="1091429" y="1231357"/>
            <a:chExt cx="10009112" cy="8656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124F51-53E8-111E-51BF-907702ABAF3C}"/>
                </a:ext>
              </a:extLst>
            </p:cNvPr>
            <p:cNvSpPr/>
            <p:nvPr/>
          </p:nvSpPr>
          <p:spPr bwMode="auto">
            <a:xfrm>
              <a:off x="1091429" y="1231357"/>
              <a:ext cx="10009112" cy="865631"/>
            </a:xfrm>
            <a:prstGeom prst="rect">
              <a:avLst/>
            </a:prstGeom>
            <a:solidFill>
              <a:schemeClr val="accent1">
                <a:lumMod val="5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913D4-FBB2-0827-28D5-B32B33963748}"/>
                </a:ext>
              </a:extLst>
            </p:cNvPr>
            <p:cNvSpPr txBox="1"/>
            <p:nvPr/>
          </p:nvSpPr>
          <p:spPr bwMode="auto">
            <a:xfrm>
              <a:off x="1293431" y="1349066"/>
              <a:ext cx="95770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/>
                <a:t>Quantum neural networks (QNNs) </a:t>
              </a:r>
              <a:r>
                <a:rPr lang="en-US" dirty="0"/>
                <a:t>can combine multiple encoding and parametric layers, or even mix with classical layers in hybrid architectures</a:t>
              </a:r>
              <a:endParaRPr lang="en-US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A49D5E-CA4B-F8BF-3415-9264260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15" y="2132856"/>
            <a:ext cx="5850753" cy="29205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1B4751-4410-633E-2CF9-371A0D1924A4}"/>
              </a:ext>
            </a:extLst>
          </p:cNvPr>
          <p:cNvSpPr txBox="1"/>
          <p:nvPr/>
        </p:nvSpPr>
        <p:spPr bwMode="auto">
          <a:xfrm>
            <a:off x="6214782" y="4705314"/>
            <a:ext cx="313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/>
              <a:t>In this case, the quantum circuit takes a (classically) convoluted image as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2F33D-6E93-E8F2-DBB5-30B4D8B5E0D5}"/>
              </a:ext>
            </a:extLst>
          </p:cNvPr>
          <p:cNvSpPr txBox="1"/>
          <p:nvPr/>
        </p:nvSpPr>
        <p:spPr bwMode="auto">
          <a:xfrm>
            <a:off x="1313101" y="5445224"/>
            <a:ext cx="9577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effectLst/>
              </a:rPr>
              <a:t>Sebastianelli, Alessandro, Daniela Alessandra </a:t>
            </a:r>
            <a:r>
              <a:rPr lang="en-US" sz="900" dirty="0" err="1">
                <a:effectLst/>
              </a:rPr>
              <a:t>Zaidenberg</a:t>
            </a:r>
            <a:r>
              <a:rPr lang="en-US" sz="900" dirty="0">
                <a:effectLst/>
              </a:rPr>
              <a:t>, Dario Spiller, Bertrand Le Saux, and Silvia Ullo. “On Circuit-Based Hybrid Quantum Neural Networks for Remote Sensing Imagery Classification.” </a:t>
            </a:r>
            <a:r>
              <a:rPr lang="en-US" sz="900" i="1" dirty="0">
                <a:effectLst/>
              </a:rPr>
              <a:t>IEEE Journal of Selected Topics in Applied Earth Observations and Remote Sensing</a:t>
            </a:r>
            <a:r>
              <a:rPr lang="en-US" sz="900" dirty="0">
                <a:effectLst/>
              </a:rPr>
              <a:t> 15 (2022): 565–80. </a:t>
            </a:r>
            <a:r>
              <a:rPr lang="en-US" sz="900" dirty="0">
                <a:effectLst/>
                <a:hlinkClick r:id="rId4"/>
              </a:rPr>
              <a:t>https://doi.org/10.1109/JSTARS.2021.3134785</a:t>
            </a:r>
            <a:r>
              <a:rPr lang="en-US" sz="9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389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064477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Applications of quantum computing</a:t>
            </a:r>
          </a:p>
        </p:txBody>
      </p:sp>
      <p:sp>
        <p:nvSpPr>
          <p:cNvPr id="645188779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F3A56779-CCAB-E11C-606E-DFBAB5E5CB65}" type="slidenum">
              <a:rPr lang="de-DE"/>
              <a:t>3</a:t>
            </a:fld>
            <a:endParaRPr lang="de-DE"/>
          </a:p>
        </p:txBody>
      </p:sp>
      <p:sp>
        <p:nvSpPr>
          <p:cNvPr id="2" name="Rechteck 5">
            <a:extLst>
              <a:ext uri="{FF2B5EF4-FFF2-40B4-BE49-F238E27FC236}">
                <a16:creationId xmlns:a16="http://schemas.microsoft.com/office/drawing/2014/main" id="{5B05DBDC-AD38-701C-961F-E08B3B028CC6}"/>
              </a:ext>
            </a:extLst>
          </p:cNvPr>
          <p:cNvSpPr/>
          <p:nvPr/>
        </p:nvSpPr>
        <p:spPr>
          <a:xfrm>
            <a:off x="1559496" y="1193014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6431C28E-47EB-9117-CC51-2F416C5D4E6F}"/>
              </a:ext>
            </a:extLst>
          </p:cNvPr>
          <p:cNvSpPr/>
          <p:nvPr/>
        </p:nvSpPr>
        <p:spPr>
          <a:xfrm>
            <a:off x="1559496" y="3378971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BFB0747C-9D77-0A77-E1CB-CF3D5F7E0974}"/>
              </a:ext>
            </a:extLst>
          </p:cNvPr>
          <p:cNvSpPr/>
          <p:nvPr/>
        </p:nvSpPr>
        <p:spPr>
          <a:xfrm>
            <a:off x="6364443" y="1196545"/>
            <a:ext cx="4244493" cy="2109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A503DFA8-2BF2-F89E-27BB-51270EB6D613}"/>
              </a:ext>
            </a:extLst>
          </p:cNvPr>
          <p:cNvSpPr/>
          <p:nvPr/>
        </p:nvSpPr>
        <p:spPr>
          <a:xfrm>
            <a:off x="6385288" y="3409177"/>
            <a:ext cx="4244493" cy="20828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10A09F-C8AB-F9B1-27AE-BD8A81B7B5D1}"/>
              </a:ext>
            </a:extLst>
          </p:cNvPr>
          <p:cNvSpPr/>
          <p:nvPr/>
        </p:nvSpPr>
        <p:spPr>
          <a:xfrm>
            <a:off x="6388012" y="3382500"/>
            <a:ext cx="4244492" cy="21095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pic>
        <p:nvPicPr>
          <p:cNvPr id="8" name="Picture 2" descr="Quantum Simulation | Quantum Science &amp; Engineering">
            <a:extLst>
              <a:ext uri="{FF2B5EF4-FFF2-40B4-BE49-F238E27FC236}">
                <a16:creationId xmlns:a16="http://schemas.microsoft.com/office/drawing/2014/main" id="{2A819459-F0D3-552E-88D9-5B0CDF1A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469" y="1720472"/>
            <a:ext cx="2572544" cy="12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C0EA-5314-0123-C3BB-6DA243F735D0}"/>
              </a:ext>
            </a:extLst>
          </p:cNvPr>
          <p:cNvSpPr txBox="1"/>
          <p:nvPr/>
        </p:nvSpPr>
        <p:spPr>
          <a:xfrm>
            <a:off x="1649893" y="3117918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https://quantum.cornell.edu/files/2021/11/quantum_simulation-1024x576.jpg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C835BED-1216-4021-7785-DA64C6CA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2" y="3869653"/>
            <a:ext cx="2580091" cy="12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5C1D1-7D72-F55E-8100-68430A1977FB}"/>
              </a:ext>
            </a:extLst>
          </p:cNvPr>
          <p:cNvSpPr txBox="1"/>
          <p:nvPr/>
        </p:nvSpPr>
        <p:spPr>
          <a:xfrm>
            <a:off x="1649892" y="5292150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https://miro.medium.com/v2/resize:fit:760/0*ccRjnUb2QLCYTK5a.jpg</a:t>
            </a:r>
          </a:p>
        </p:txBody>
      </p:sp>
      <p:pic>
        <p:nvPicPr>
          <p:cNvPr id="12" name="Picture 6" descr="An Introduction To Surrogate Optimization: Intuition, illustration ...">
            <a:extLst>
              <a:ext uri="{FF2B5EF4-FFF2-40B4-BE49-F238E27FC236}">
                <a16:creationId xmlns:a16="http://schemas.microsoft.com/office/drawing/2014/main" id="{6C1C92D2-AAA6-E627-41A6-54CCF6383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663727"/>
            <a:ext cx="2372220" cy="12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06855B-EBFC-269F-4F08-1B75B8C1AFC0}"/>
              </a:ext>
            </a:extLst>
          </p:cNvPr>
          <p:cNvSpPr txBox="1"/>
          <p:nvPr/>
        </p:nvSpPr>
        <p:spPr>
          <a:xfrm>
            <a:off x="6494825" y="3038980"/>
            <a:ext cx="4056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https://towardsdatascience.com/an-introduction-to-surrogate-optimization-intuition-illustration-case-study-and-the-code-5d9364aed51b</a:t>
            </a:r>
          </a:p>
        </p:txBody>
      </p:sp>
      <p:pic>
        <p:nvPicPr>
          <p:cNvPr id="14" name="Picture 8" descr="Layerwise learning for Quantum Neural Networks — The TensorFlow Blog">
            <a:extLst>
              <a:ext uri="{FF2B5EF4-FFF2-40B4-BE49-F238E27FC236}">
                <a16:creationId xmlns:a16="http://schemas.microsoft.com/office/drawing/2014/main" id="{F25F09C2-C6BC-FEE3-EF47-DB391F55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3" y="3903490"/>
            <a:ext cx="2377731" cy="12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ED9ED4-F249-76E9-25CA-0E7E7277D6C2}"/>
              </a:ext>
            </a:extLst>
          </p:cNvPr>
          <p:cNvSpPr txBox="1"/>
          <p:nvPr/>
        </p:nvSpPr>
        <p:spPr>
          <a:xfrm>
            <a:off x="6455282" y="5293755"/>
            <a:ext cx="4056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https://blog.tensorflow.org/2020/08/layerwise-learning-for-quantum-neural-networks.html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EDC34-C319-36F8-4433-723890ADD8D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52098AAF-615C-10BC-4714-0964F5ADA70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2239164A-73F6-8F8A-CB7F-9309755636EC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163C3D3C-2BB1-8270-DC49-7E1A02FFC9A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009457B2-9AD8-D495-0505-EBBF330ED90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F1C79B6D-CDF3-A935-8D22-5093231DB8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F5E391B-3B18-6AC1-C609-6C232C870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30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3DA3DC9A-F406-BF54-CF9B-2951BA3120C0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E05EB237-DB84-A830-CCCA-013B9180C5E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A4F83ECF-1A49-7DD3-B9F8-69D426BB4D04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2823E2EB-AF35-3221-DD19-4215994354C5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3AED488-428A-DB27-26B9-264909DE1708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10FE880E-3C17-8F61-E510-82DEB4AD8D49}"/>
              </a:ext>
            </a:extLst>
          </p:cNvPr>
          <p:cNvSpPr/>
          <p:nvPr/>
        </p:nvSpPr>
        <p:spPr bwMode="auto">
          <a:xfrm>
            <a:off x="7907770" y="2945914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AB746-522E-2216-3022-E91247EE91D6}"/>
              </a:ext>
            </a:extLst>
          </p:cNvPr>
          <p:cNvSpPr txBox="1"/>
          <p:nvPr/>
        </p:nvSpPr>
        <p:spPr bwMode="auto">
          <a:xfrm>
            <a:off x="8133313" y="3090414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annealing </a:t>
            </a:r>
            <a:r>
              <a:rPr lang="en-US" dirty="0"/>
              <a:t>for efficient binary and multiclass SVM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B2A60-1B41-5256-2E96-292216BD25DB}"/>
              </a:ext>
            </a:extLst>
          </p:cNvPr>
          <p:cNvSpPr txBox="1"/>
          <p:nvPr/>
        </p:nvSpPr>
        <p:spPr bwMode="auto">
          <a:xfrm>
            <a:off x="4240693" y="1480593"/>
            <a:ext cx="360358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Advanced QNN architectures</a:t>
            </a:r>
            <a:endParaRPr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159A4-6683-199B-52A3-F22D3EDFEFF6}"/>
              </a:ext>
            </a:extLst>
          </p:cNvPr>
          <p:cNvSpPr txBox="1"/>
          <p:nvPr/>
        </p:nvSpPr>
        <p:spPr bwMode="auto">
          <a:xfrm>
            <a:off x="8019988" y="1474131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QC for training ML models</a:t>
            </a:r>
            <a:endParaRPr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CA4A9A-D1B9-8254-77E7-A97218304352}"/>
              </a:ext>
            </a:extLst>
          </p:cNvPr>
          <p:cNvSpPr txBox="1"/>
          <p:nvPr/>
        </p:nvSpPr>
        <p:spPr bwMode="auto">
          <a:xfrm>
            <a:off x="755173" y="1480593"/>
            <a:ext cx="329319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Data preprocessing</a:t>
            </a:r>
            <a:endParaRPr b="1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6EF646A-1748-3D25-A5CD-7E8CC311AC32}"/>
              </a:ext>
            </a:extLst>
          </p:cNvPr>
          <p:cNvSpPr/>
          <p:nvPr/>
        </p:nvSpPr>
        <p:spPr bwMode="auto">
          <a:xfrm>
            <a:off x="4259368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D9D7F-51F7-6EE5-1036-F9A2EE81F4FA}"/>
              </a:ext>
            </a:extLst>
          </p:cNvPr>
          <p:cNvSpPr txBox="1"/>
          <p:nvPr/>
        </p:nvSpPr>
        <p:spPr bwMode="auto">
          <a:xfrm>
            <a:off x="4460974" y="2338707"/>
            <a:ext cx="3072550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“</a:t>
            </a:r>
            <a:r>
              <a:rPr lang="en-US" b="1" dirty="0" err="1"/>
              <a:t>Quanvolutional</a:t>
            </a:r>
            <a:r>
              <a:rPr lang="en-US" dirty="0"/>
              <a:t>” layers: convolution can be done by a quantum circuit!</a:t>
            </a:r>
            <a:endParaRPr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7E82A5CA-2983-CFCF-4FD1-FE8CE314EEF1}"/>
              </a:ext>
            </a:extLst>
          </p:cNvPr>
          <p:cNvSpPr/>
          <p:nvPr/>
        </p:nvSpPr>
        <p:spPr bwMode="auto">
          <a:xfrm>
            <a:off x="4259368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E1B68-D29A-738D-85F7-BCBB4360E269}"/>
              </a:ext>
            </a:extLst>
          </p:cNvPr>
          <p:cNvSpPr txBox="1"/>
          <p:nvPr/>
        </p:nvSpPr>
        <p:spPr bwMode="auto">
          <a:xfrm>
            <a:off x="4336207" y="3864060"/>
            <a:ext cx="336995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Quantum diffusion models </a:t>
            </a:r>
            <a:r>
              <a:rPr lang="en-US" dirty="0"/>
              <a:t>for synthetic image generation</a:t>
            </a:r>
            <a:endParaRPr b="1" dirty="0"/>
          </a:p>
        </p:txBody>
      </p:sp>
      <p:sp>
        <p:nvSpPr>
          <p:cNvPr id="21" name="Rechteck 5">
            <a:extLst>
              <a:ext uri="{FF2B5EF4-FFF2-40B4-BE49-F238E27FC236}">
                <a16:creationId xmlns:a16="http://schemas.microsoft.com/office/drawing/2014/main" id="{CD1DFC1E-17A0-E980-468B-8A3214DD06BC}"/>
              </a:ext>
            </a:extLst>
          </p:cNvPr>
          <p:cNvSpPr/>
          <p:nvPr/>
        </p:nvSpPr>
        <p:spPr bwMode="auto">
          <a:xfrm>
            <a:off x="601570" y="2194206"/>
            <a:ext cx="3523637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B31B1-3F2F-C6A5-DDAA-F31B87BA4CB2}"/>
              </a:ext>
            </a:extLst>
          </p:cNvPr>
          <p:cNvSpPr txBox="1"/>
          <p:nvPr/>
        </p:nvSpPr>
        <p:spPr bwMode="auto">
          <a:xfrm>
            <a:off x="601568" y="2459103"/>
            <a:ext cx="3523637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Feature extraction</a:t>
            </a:r>
            <a:r>
              <a:rPr lang="en-US" dirty="0"/>
              <a:t> / </a:t>
            </a:r>
            <a:r>
              <a:rPr lang="en-US" b="1" dirty="0"/>
              <a:t>selection </a:t>
            </a:r>
            <a:r>
              <a:rPr lang="en-US" dirty="0"/>
              <a:t>with quantum circuits / annealing</a:t>
            </a:r>
            <a:endParaRPr b="1" dirty="0"/>
          </a:p>
        </p:txBody>
      </p:sp>
      <p:sp>
        <p:nvSpPr>
          <p:cNvPr id="23" name="Rechteck 5">
            <a:extLst>
              <a:ext uri="{FF2B5EF4-FFF2-40B4-BE49-F238E27FC236}">
                <a16:creationId xmlns:a16="http://schemas.microsoft.com/office/drawing/2014/main" id="{9744C10D-4A66-EBF9-AED8-A3BDCEDF6122}"/>
              </a:ext>
            </a:extLst>
          </p:cNvPr>
          <p:cNvSpPr/>
          <p:nvPr/>
        </p:nvSpPr>
        <p:spPr bwMode="auto">
          <a:xfrm>
            <a:off x="601570" y="3571414"/>
            <a:ext cx="3523638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49F1E1-8B95-F48F-8EA1-37D3C115B3A0}"/>
              </a:ext>
            </a:extLst>
          </p:cNvPr>
          <p:cNvSpPr txBox="1"/>
          <p:nvPr/>
        </p:nvSpPr>
        <p:spPr bwMode="auto">
          <a:xfrm>
            <a:off x="678409" y="3751464"/>
            <a:ext cx="3369957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Specific quantum embeddings </a:t>
            </a:r>
            <a:r>
              <a:rPr lang="en-US" dirty="0"/>
              <a:t>for satellite images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4590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2F60F8-7E6D-369A-CB94-3A6841A8EFB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617450" name="Rechteck 5">
            <a:extLst>
              <a:ext uri="{FF2B5EF4-FFF2-40B4-BE49-F238E27FC236}">
                <a16:creationId xmlns:a16="http://schemas.microsoft.com/office/drawing/2014/main" id="{406FA352-E9D0-9C19-0592-3007737090C5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583970687" name="Rechteck 5">
            <a:extLst>
              <a:ext uri="{FF2B5EF4-FFF2-40B4-BE49-F238E27FC236}">
                <a16:creationId xmlns:a16="http://schemas.microsoft.com/office/drawing/2014/main" id="{9D998901-8B0B-EE5A-B9AE-1E02E17A2DB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120590641" name="Rechteck 5">
            <a:extLst>
              <a:ext uri="{FF2B5EF4-FFF2-40B4-BE49-F238E27FC236}">
                <a16:creationId xmlns:a16="http://schemas.microsoft.com/office/drawing/2014/main" id="{EA605F7E-29F4-696E-E155-11A3463C815C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65327496" name="Rechteck 5">
            <a:extLst>
              <a:ext uri="{FF2B5EF4-FFF2-40B4-BE49-F238E27FC236}">
                <a16:creationId xmlns:a16="http://schemas.microsoft.com/office/drawing/2014/main" id="{F71B7F92-F33B-07CC-69A2-B53BDF3A65B4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57591285" name="Titel 1">
            <a:extLst>
              <a:ext uri="{FF2B5EF4-FFF2-40B4-BE49-F238E27FC236}">
                <a16:creationId xmlns:a16="http://schemas.microsoft.com/office/drawing/2014/main" id="{202C9291-0617-368D-49C3-3AEACC03D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QML approaches in Earth observation</a:t>
            </a:r>
          </a:p>
        </p:txBody>
      </p:sp>
      <p:sp>
        <p:nvSpPr>
          <p:cNvPr id="141774453" name="Slide Number Placeholder 15">
            <a:extLst>
              <a:ext uri="{FF2B5EF4-FFF2-40B4-BE49-F238E27FC236}">
                <a16:creationId xmlns:a16="http://schemas.microsoft.com/office/drawing/2014/main" id="{E60BCB55-573B-25D0-1383-41C866098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31</a:t>
            </a:fld>
            <a:endParaRPr lang="de-DE"/>
          </a:p>
        </p:txBody>
      </p:sp>
      <p:sp>
        <p:nvSpPr>
          <p:cNvPr id="587903016" name="Rechteck 5">
            <a:extLst>
              <a:ext uri="{FF2B5EF4-FFF2-40B4-BE49-F238E27FC236}">
                <a16:creationId xmlns:a16="http://schemas.microsoft.com/office/drawing/2014/main" id="{2A387007-67D6-5E66-517A-8CB6AE46E1D2}"/>
              </a:ext>
            </a:extLst>
          </p:cNvPr>
          <p:cNvSpPr/>
          <p:nvPr/>
        </p:nvSpPr>
        <p:spPr bwMode="auto">
          <a:xfrm>
            <a:off x="6095985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673637096" name="TextBox 13">
            <a:extLst>
              <a:ext uri="{FF2B5EF4-FFF2-40B4-BE49-F238E27FC236}">
                <a16:creationId xmlns:a16="http://schemas.microsoft.com/office/drawing/2014/main" id="{162D00E1-3431-E12D-4C80-91E7B1672766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455629026" name="TextBox 14">
            <a:extLst>
              <a:ext uri="{FF2B5EF4-FFF2-40B4-BE49-F238E27FC236}">
                <a16:creationId xmlns:a16="http://schemas.microsoft.com/office/drawing/2014/main" id="{B65E6488-B713-5F9B-A879-5DB90B5EC4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17573659" name="TextBox 16">
            <a:extLst>
              <a:ext uri="{FF2B5EF4-FFF2-40B4-BE49-F238E27FC236}">
                <a16:creationId xmlns:a16="http://schemas.microsoft.com/office/drawing/2014/main" id="{B4AC37AA-24CB-D15D-FEB8-0CB6E042268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F9F07C2C-1E95-2C37-B058-FCB20D9BCBFC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38496-ECB1-D6F8-457D-F0BFEFA39DAC}"/>
              </a:ext>
            </a:extLst>
          </p:cNvPr>
          <p:cNvSpPr txBox="1"/>
          <p:nvPr/>
        </p:nvSpPr>
        <p:spPr bwMode="auto">
          <a:xfrm>
            <a:off x="313367" y="1025188"/>
            <a:ext cx="114490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>
                <a:effectLst/>
              </a:rPr>
              <a:t>De Falco, Francesca, Andrea </a:t>
            </a:r>
            <a:r>
              <a:rPr lang="en-US" sz="1200" dirty="0" err="1">
                <a:effectLst/>
              </a:rPr>
              <a:t>Ceschini</a:t>
            </a:r>
            <a:r>
              <a:rPr lang="en-US" sz="1200" dirty="0">
                <a:effectLst/>
              </a:rPr>
              <a:t>, Alessandro Sebastianelli, Bertrand Le Saux, and Massimo Panella. “Quantum Latent Diffusion Models.” </a:t>
            </a:r>
            <a:r>
              <a:rPr lang="en-US" sz="1200" i="1" dirty="0">
                <a:effectLst/>
              </a:rPr>
              <a:t>Quantum Machine Intelligence</a:t>
            </a:r>
            <a:r>
              <a:rPr lang="en-US" sz="1200" dirty="0">
                <a:effectLst/>
              </a:rPr>
              <a:t> 6, no. 2 (November 27, 2024): 85. </a:t>
            </a:r>
            <a:r>
              <a:rPr lang="en-US" sz="1200" dirty="0">
                <a:effectLst/>
                <a:hlinkClick r:id="rId3"/>
              </a:rPr>
              <a:t>https://doi.org/10.1007/s42484-024-00224-6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Delilbasic, Amer, Bertrand Le Saux, Morris Riedel, Kristel Michielsen, and Gabriele Cavallaro. “A Single-Step Multiclass SVM Based on Quantum Annealing for Remote Sensing Data Classification.”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17 (2024): 1434–45. </a:t>
            </a:r>
            <a:r>
              <a:rPr lang="en-US" sz="1200" dirty="0">
                <a:effectLst/>
                <a:hlinkClick r:id="rId4"/>
              </a:rPr>
              <a:t>https://doi.org/10.1109/JSTARS.2023.3336926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Fan, Fan, </a:t>
            </a:r>
            <a:r>
              <a:rPr lang="en-US" sz="1200" dirty="0" err="1">
                <a:effectLst/>
              </a:rPr>
              <a:t>Yilei</a:t>
            </a:r>
            <a:r>
              <a:rPr lang="en-US" sz="1200" dirty="0">
                <a:effectLst/>
              </a:rPr>
              <a:t> Shi, and Xiao Xiang Zhu. “Earth Observation Data Classification with Quantum-Classical Convolutional Neural Network.” In </a:t>
            </a:r>
            <a:r>
              <a:rPr lang="en-US" sz="1200" i="1" dirty="0">
                <a:effectLst/>
              </a:rPr>
              <a:t>IGARSS 2022 - 2022 IEEE International Geoscience and Remote Sensing Symposium</a:t>
            </a:r>
            <a:r>
              <a:rPr lang="en-US" sz="1200" dirty="0">
                <a:effectLst/>
              </a:rPr>
              <a:t>, 191–94. Kuala Lumpur, Malaysia: IEEE, 2022. </a:t>
            </a:r>
            <a:r>
              <a:rPr lang="en-US" sz="1200" dirty="0">
                <a:effectLst/>
                <a:hlinkClick r:id="rId5"/>
              </a:rPr>
              <a:t>https://doi.org/10.1109/IGARSS46834.2022.9883949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Filip Szczepanek, Bartosz Grabowski, Bertrand Le Saux, and Jakub Nalepa. “Detecting Clouds in Multispectral Satellite Images Using Quantum-Kernel Support Vector Machines.”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16 (2023): 7601–13. </a:t>
            </a:r>
            <a:r>
              <a:rPr lang="en-US" sz="1200" dirty="0">
                <a:effectLst/>
                <a:hlinkClick r:id="rId6"/>
              </a:rPr>
              <a:t>https://doi.org/10.1109/JSTARS.2023.3304122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Miroszewski, Artur, Jakub Mielczarek, Filip Szczepanek, Grzegorz </a:t>
            </a:r>
            <a:r>
              <a:rPr lang="en-US" sz="1200" dirty="0" err="1">
                <a:effectLst/>
              </a:rPr>
              <a:t>Czelusta</a:t>
            </a:r>
            <a:r>
              <a:rPr lang="en-US" sz="1200" dirty="0">
                <a:effectLst/>
              </a:rPr>
              <a:t>, Bartosz Grabowski, Bertrand Le Saux, and Jakub Nalepa. “Cloud Detection in Multispectral Satellite Images Using Support Vector Machines with Quantum Kernels.” In </a:t>
            </a:r>
            <a:r>
              <a:rPr lang="en-US" sz="1200" i="1" dirty="0">
                <a:effectLst/>
              </a:rPr>
              <a:t>IGARSS 2023 - 2023 IEEE International Geoscience and Remote Sensing Symposium</a:t>
            </a:r>
            <a:r>
              <a:rPr lang="en-US" sz="1200" dirty="0">
                <a:effectLst/>
              </a:rPr>
              <a:t>, 796–99. Pasadena, CA, USA: IEEE, 2023. </a:t>
            </a:r>
            <a:r>
              <a:rPr lang="en-US" sz="1200" dirty="0">
                <a:effectLst/>
                <a:hlinkClick r:id="rId7"/>
              </a:rPr>
              <a:t>https://doi.org/10.1109/IGARSS52108.2023.10282416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Otgonbaatar, </a:t>
            </a:r>
            <a:r>
              <a:rPr lang="en-US" sz="1200" dirty="0" err="1">
                <a:effectLst/>
              </a:rPr>
              <a:t>Soronzonbold</a:t>
            </a:r>
            <a:r>
              <a:rPr lang="en-US" sz="1200" dirty="0">
                <a:effectLst/>
              </a:rPr>
              <a:t>, and Mihai Datcu. “A Quantum Annealer for Subset Feature Selection and the Classification of Hyperspectral Images.” </a:t>
            </a:r>
            <a:r>
              <a:rPr lang="en-US" sz="1200" i="1" dirty="0">
                <a:effectLst/>
              </a:rPr>
              <a:t>IEEE Journal of Selected Topics in Applied Earth Observations and Remote Sensing</a:t>
            </a:r>
            <a:r>
              <a:rPr lang="en-US" sz="1200" dirty="0">
                <a:effectLst/>
              </a:rPr>
              <a:t> 14 (2021): 7057–65. </a:t>
            </a:r>
            <a:r>
              <a:rPr lang="en-US" sz="1200" dirty="0">
                <a:effectLst/>
                <a:hlinkClick r:id="rId8"/>
              </a:rPr>
              <a:t>https://doi.org/10.1109/JSTARS.2021.3095377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pPr>
              <a:buNone/>
            </a:pPr>
            <a:r>
              <a:rPr lang="en-US" sz="1200" dirty="0">
                <a:effectLst/>
              </a:rPr>
              <a:t>Sebastianelli, Alessandro, Francesco Mauro, Giulia </a:t>
            </a:r>
            <a:r>
              <a:rPr lang="en-US" sz="1200" dirty="0" err="1">
                <a:effectLst/>
              </a:rPr>
              <a:t>Ciabatti</a:t>
            </a:r>
            <a:r>
              <a:rPr lang="en-US" sz="1200" dirty="0">
                <a:effectLst/>
              </a:rPr>
              <a:t>, Dario Spiller, Bertrand Le Saux, Paolo Gamba, and Silvia Ullo. “Quanv4EO: Empowering Earth Observation by Means of </a:t>
            </a:r>
            <a:r>
              <a:rPr lang="en-US" sz="1200" dirty="0" err="1">
                <a:effectLst/>
              </a:rPr>
              <a:t>Quanvolutional</a:t>
            </a:r>
            <a:r>
              <a:rPr lang="en-US" sz="1200" dirty="0">
                <a:effectLst/>
              </a:rPr>
              <a:t> Neural Networks.” arXiv, July 24, 2024. </a:t>
            </a:r>
            <a:r>
              <a:rPr lang="en-US" sz="1200" dirty="0">
                <a:effectLst/>
                <a:hlinkClick r:id="rId9"/>
              </a:rPr>
              <a:t>http://arxiv.org/abs/2407.17108</a:t>
            </a:r>
            <a:r>
              <a:rPr lang="en-US" sz="1200" dirty="0">
                <a:effectLst/>
              </a:rPr>
              <a:t>.</a:t>
            </a:r>
          </a:p>
          <a:p>
            <a:pPr>
              <a:buNone/>
            </a:pP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Zollner, Johann Maximilian, Paul Walther, and Martin Werner. “Satellite Image Representations for Quantum Classifiers.” </a:t>
            </a:r>
            <a:r>
              <a:rPr lang="en-US" sz="1200" i="1" dirty="0" err="1">
                <a:effectLst/>
              </a:rPr>
              <a:t>Datenbank</a:t>
            </a:r>
            <a:r>
              <a:rPr lang="en-US" sz="1200" i="1" dirty="0">
                <a:effectLst/>
              </a:rPr>
              <a:t>-Spektrum</a:t>
            </a:r>
            <a:r>
              <a:rPr lang="en-US" sz="1200" dirty="0">
                <a:effectLst/>
              </a:rPr>
              <a:t> 24, no. 1 (March 2024): 33–41. </a:t>
            </a:r>
            <a:r>
              <a:rPr lang="en-US" sz="1200" dirty="0">
                <a:effectLst/>
                <a:hlinkClick r:id="rId10"/>
              </a:rPr>
              <a:t>https://doi.org/10.1007/s13222-024-00464-7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95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/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Why bothering with QML?</a:t>
            </a:r>
          </a:p>
        </p:txBody>
      </p:sp>
      <p:sp>
        <p:nvSpPr>
          <p:cNvPr id="1282881556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32</a:t>
            </a:fld>
            <a:endParaRPr lang="de-DE"/>
          </a:p>
        </p:txBody>
      </p:sp>
      <p:sp>
        <p:nvSpPr>
          <p:cNvPr id="1443719129" name="Rechteck 5"/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8A8A293-464E-FC99-2561-A1A4ADDCF4B9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3" name="Rechteck 5">
            <a:extLst>
              <a:ext uri="{FF2B5EF4-FFF2-40B4-BE49-F238E27FC236}">
                <a16:creationId xmlns:a16="http://schemas.microsoft.com/office/drawing/2014/main" id="{B226D049-6AC0-E494-CFC0-97C7A677CDE4}"/>
              </a:ext>
            </a:extLst>
          </p:cNvPr>
          <p:cNvSpPr/>
          <p:nvPr/>
        </p:nvSpPr>
        <p:spPr bwMode="auto">
          <a:xfrm>
            <a:off x="1286991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833CA-8BA2-0BE5-A531-0C3C7200C22D}"/>
              </a:ext>
            </a:extLst>
          </p:cNvPr>
          <p:cNvSpPr txBox="1"/>
          <p:nvPr/>
        </p:nvSpPr>
        <p:spPr bwMode="auto">
          <a:xfrm>
            <a:off x="1558605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Operating in </a:t>
            </a:r>
            <a:r>
              <a:rPr lang="en-US" b="1" dirty="0"/>
              <a:t>exponentially large feature spaces</a:t>
            </a:r>
            <a:r>
              <a:rPr lang="en-US" dirty="0"/>
              <a:t> can provide great expressivity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0B28F67-326B-577F-E39B-2D508ACEE9AA}"/>
              </a:ext>
            </a:extLst>
          </p:cNvPr>
          <p:cNvSpPr/>
          <p:nvPr/>
        </p:nvSpPr>
        <p:spPr bwMode="auto">
          <a:xfrm>
            <a:off x="6600056" y="1293903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A7E7E-DD0C-E8A4-D575-3ECC9D260C11}"/>
              </a:ext>
            </a:extLst>
          </p:cNvPr>
          <p:cNvSpPr txBox="1"/>
          <p:nvPr/>
        </p:nvSpPr>
        <p:spPr bwMode="auto">
          <a:xfrm>
            <a:off x="6871670" y="1438404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High-dimensional quantum kernels can be </a:t>
            </a:r>
            <a:r>
              <a:rPr lang="en-US" b="1" dirty="0"/>
              <a:t>impossible to simulate </a:t>
            </a:r>
            <a:r>
              <a:rPr lang="en-US" dirty="0"/>
              <a:t>on classical computers</a:t>
            </a:r>
            <a:endParaRPr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5AE83CCA-9BD1-F171-CF6D-A1D1EBB2415A}"/>
              </a:ext>
            </a:extLst>
          </p:cNvPr>
          <p:cNvSpPr/>
          <p:nvPr/>
        </p:nvSpPr>
        <p:spPr bwMode="auto">
          <a:xfrm>
            <a:off x="1286991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C1869-032C-F30F-2FAA-54D6600CCCED}"/>
              </a:ext>
            </a:extLst>
          </p:cNvPr>
          <p:cNvSpPr txBox="1"/>
          <p:nvPr/>
        </p:nvSpPr>
        <p:spPr bwMode="auto">
          <a:xfrm>
            <a:off x="1573933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Generally</a:t>
            </a:r>
            <a:r>
              <a:rPr lang="en-US" b="1" dirty="0"/>
              <a:t> lower number of parameters </a:t>
            </a:r>
            <a:r>
              <a:rPr lang="en-US" dirty="0"/>
              <a:t>compared to classical ML models</a:t>
            </a:r>
            <a:endParaRPr dirty="0"/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8769448C-50EE-426C-D0EB-7CFBC710F10B}"/>
              </a:ext>
            </a:extLst>
          </p:cNvPr>
          <p:cNvSpPr/>
          <p:nvPr/>
        </p:nvSpPr>
        <p:spPr bwMode="auto">
          <a:xfrm>
            <a:off x="6600056" y="2886819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7F1A-7607-6752-8735-9AC0E2CBE05F}"/>
              </a:ext>
            </a:extLst>
          </p:cNvPr>
          <p:cNvSpPr txBox="1"/>
          <p:nvPr/>
        </p:nvSpPr>
        <p:spPr bwMode="auto">
          <a:xfrm>
            <a:off x="6886998" y="3046736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Some </a:t>
            </a:r>
            <a:r>
              <a:rPr lang="en-US" b="1" dirty="0"/>
              <a:t>theoretical guarantees of computational advantage</a:t>
            </a:r>
            <a:r>
              <a:rPr lang="en-US" dirty="0"/>
              <a:t>, e.g., PAC distribution learning</a:t>
            </a:r>
            <a:endParaRPr dirty="0"/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A8A88EA3-EBBB-9774-2809-D99CF9FE809D}"/>
              </a:ext>
            </a:extLst>
          </p:cNvPr>
          <p:cNvSpPr/>
          <p:nvPr/>
        </p:nvSpPr>
        <p:spPr bwMode="auto">
          <a:xfrm>
            <a:off x="6600056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7286F-C1FD-1E29-BC5E-18198A99C401}"/>
              </a:ext>
            </a:extLst>
          </p:cNvPr>
          <p:cNvSpPr txBox="1"/>
          <p:nvPr/>
        </p:nvSpPr>
        <p:spPr bwMode="auto">
          <a:xfrm>
            <a:off x="6886998" y="4905110"/>
            <a:ext cx="372339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It’s </a:t>
            </a:r>
            <a:r>
              <a:rPr lang="en-US" b="1" dirty="0"/>
              <a:t>different </a:t>
            </a:r>
            <a:r>
              <a:rPr lang="en-US" dirty="0"/>
              <a:t>and </a:t>
            </a:r>
            <a:r>
              <a:rPr lang="en-US" b="1" dirty="0"/>
              <a:t>underexplored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15" name="Rechteck 5">
            <a:extLst>
              <a:ext uri="{FF2B5EF4-FFF2-40B4-BE49-F238E27FC236}">
                <a16:creationId xmlns:a16="http://schemas.microsoft.com/office/drawing/2014/main" id="{AC1A3650-5241-C8F1-E4A6-75F446453075}"/>
              </a:ext>
            </a:extLst>
          </p:cNvPr>
          <p:cNvSpPr/>
          <p:nvPr/>
        </p:nvSpPr>
        <p:spPr bwMode="auto">
          <a:xfrm>
            <a:off x="1286991" y="4479735"/>
            <a:ext cx="4244493" cy="12085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4632C-6C0F-5A1A-60FC-6F5E6A8DF948}"/>
              </a:ext>
            </a:extLst>
          </p:cNvPr>
          <p:cNvSpPr txBox="1"/>
          <p:nvPr/>
        </p:nvSpPr>
        <p:spPr bwMode="auto">
          <a:xfrm>
            <a:off x="1573933" y="4639652"/>
            <a:ext cx="3723398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dirty="0"/>
              <a:t>Can better fit </a:t>
            </a:r>
            <a:r>
              <a:rPr lang="en-US" b="1" dirty="0"/>
              <a:t>specific types of data </a:t>
            </a:r>
            <a:r>
              <a:rPr lang="en-US" dirty="0"/>
              <a:t>(e.g., complex-valued, certain distributions, quantum)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E7E2252-151F-1710-84E6-1497D399456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9348146" name="Rechteck 5">
            <a:extLst>
              <a:ext uri="{FF2B5EF4-FFF2-40B4-BE49-F238E27FC236}">
                <a16:creationId xmlns:a16="http://schemas.microsoft.com/office/drawing/2014/main" id="{A27E2277-F5C9-470F-B7E3-55BC035A4DAA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73284615" name="Rechteck 5">
            <a:extLst>
              <a:ext uri="{FF2B5EF4-FFF2-40B4-BE49-F238E27FC236}">
                <a16:creationId xmlns:a16="http://schemas.microsoft.com/office/drawing/2014/main" id="{9AEC5708-267C-9E9E-EAF4-3D808F43905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099758583" name="Rechteck 5">
            <a:extLst>
              <a:ext uri="{FF2B5EF4-FFF2-40B4-BE49-F238E27FC236}">
                <a16:creationId xmlns:a16="http://schemas.microsoft.com/office/drawing/2014/main" id="{23BD4767-8E21-1B10-DED9-359F7D94D724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724144829" name="Rechteck 5">
            <a:extLst>
              <a:ext uri="{FF2B5EF4-FFF2-40B4-BE49-F238E27FC236}">
                <a16:creationId xmlns:a16="http://schemas.microsoft.com/office/drawing/2014/main" id="{54D25F06-AC2C-B3B9-243B-6FDAAB27910E}"/>
              </a:ext>
            </a:extLst>
          </p:cNvPr>
          <p:cNvSpPr/>
          <p:nvPr/>
        </p:nvSpPr>
        <p:spPr bwMode="auto">
          <a:xfrm>
            <a:off x="2969664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402773863" name="Titel 1">
            <a:extLst>
              <a:ext uri="{FF2B5EF4-FFF2-40B4-BE49-F238E27FC236}">
                <a16:creationId xmlns:a16="http://schemas.microsoft.com/office/drawing/2014/main" id="{A4401C5F-55D0-88BC-0630-6978FD3519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Some limitations of QML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4E85C005-16B3-AF3F-7048-FB28BA434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33</a:t>
            </a:fld>
            <a:endParaRPr lang="de-DE"/>
          </a:p>
        </p:txBody>
      </p:sp>
      <p:sp>
        <p:nvSpPr>
          <p:cNvPr id="1443719129" name="Rechteck 5">
            <a:extLst>
              <a:ext uri="{FF2B5EF4-FFF2-40B4-BE49-F238E27FC236}">
                <a16:creationId xmlns:a16="http://schemas.microsoft.com/office/drawing/2014/main" id="{966D6B28-D144-FA7A-4755-B662B376504E}"/>
              </a:ext>
            </a:extLst>
          </p:cNvPr>
          <p:cNvSpPr/>
          <p:nvPr/>
        </p:nvSpPr>
        <p:spPr bwMode="auto">
          <a:xfrm>
            <a:off x="7662026" y="6182769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743646154" name="TextBox 13">
            <a:extLst>
              <a:ext uri="{FF2B5EF4-FFF2-40B4-BE49-F238E27FC236}">
                <a16:creationId xmlns:a16="http://schemas.microsoft.com/office/drawing/2014/main" id="{C3EB2C31-00FB-2D90-3500-6DE5FA0CCEBE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1530744410" name="TextBox 14">
            <a:extLst>
              <a:ext uri="{FF2B5EF4-FFF2-40B4-BE49-F238E27FC236}">
                <a16:creationId xmlns:a16="http://schemas.microsoft.com/office/drawing/2014/main" id="{1124378E-346A-5A5B-2595-B76F30DB38F8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531330747" name="TextBox 16">
            <a:extLst>
              <a:ext uri="{FF2B5EF4-FFF2-40B4-BE49-F238E27FC236}">
                <a16:creationId xmlns:a16="http://schemas.microsoft.com/office/drawing/2014/main" id="{4D37DF16-05B2-20A0-DDAB-B6B2289D4959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pic>
        <p:nvPicPr>
          <p:cNvPr id="2" name="Picture 1" descr="a dog is going down a slide in the grass">
            <a:extLst>
              <a:ext uri="{FF2B5EF4-FFF2-40B4-BE49-F238E27FC236}">
                <a16:creationId xmlns:a16="http://schemas.microsoft.com/office/drawing/2014/main" id="{440918FD-C4F9-AD9A-6997-0E155552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15" y="2063545"/>
            <a:ext cx="3328196" cy="27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605E53DD-60CD-51A2-4BA7-DB959A97834D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87487323-BA3C-2793-6042-F754426912EE}"/>
              </a:ext>
            </a:extLst>
          </p:cNvPr>
          <p:cNvSpPr/>
          <p:nvPr/>
        </p:nvSpPr>
        <p:spPr bwMode="auto">
          <a:xfrm>
            <a:off x="731364" y="1148923"/>
            <a:ext cx="6460429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90C82-C324-8C04-AF68-C73DADAA5EFC}"/>
              </a:ext>
            </a:extLst>
          </p:cNvPr>
          <p:cNvSpPr txBox="1"/>
          <p:nvPr/>
        </p:nvSpPr>
        <p:spPr bwMode="auto">
          <a:xfrm>
            <a:off x="1847746" y="1214187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Implementation on real hardware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F8544-B8C8-78C5-FADA-A33D78FC6733}"/>
              </a:ext>
            </a:extLst>
          </p:cNvPr>
          <p:cNvSpPr txBox="1"/>
          <p:nvPr/>
        </p:nvSpPr>
        <p:spPr bwMode="auto">
          <a:xfrm>
            <a:off x="947389" y="1773788"/>
            <a:ext cx="6244405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Large-dimensional input data requires high number of qubits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Deep circuits require very low gate error rates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379EAE27-B036-1BC6-D525-286AF875BD43}"/>
              </a:ext>
            </a:extLst>
          </p:cNvPr>
          <p:cNvSpPr/>
          <p:nvPr/>
        </p:nvSpPr>
        <p:spPr bwMode="auto">
          <a:xfrm>
            <a:off x="743938" y="2787781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6CAC1-9D08-0255-55E7-66CE723B6584}"/>
              </a:ext>
            </a:extLst>
          </p:cNvPr>
          <p:cNvSpPr txBox="1"/>
          <p:nvPr/>
        </p:nvSpPr>
        <p:spPr bwMode="auto">
          <a:xfrm>
            <a:off x="1860319" y="2853045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Kernel value concentration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DC949-772D-F0C4-DBD8-30723B211DB3}"/>
              </a:ext>
            </a:extLst>
          </p:cNvPr>
          <p:cNvSpPr txBox="1"/>
          <p:nvPr/>
        </p:nvSpPr>
        <p:spPr bwMode="auto">
          <a:xfrm>
            <a:off x="947389" y="3316937"/>
            <a:ext cx="6108107" cy="8002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large-dimensional input data, quantum kernel values tend to concentrate to a single value, making them undistinguishable between different pairs of examples</a:t>
            </a:r>
          </a:p>
        </p:txBody>
      </p:sp>
      <p:sp>
        <p:nvSpPr>
          <p:cNvPr id="11" name="Rechteck 5">
            <a:extLst>
              <a:ext uri="{FF2B5EF4-FFF2-40B4-BE49-F238E27FC236}">
                <a16:creationId xmlns:a16="http://schemas.microsoft.com/office/drawing/2014/main" id="{2C0D4272-800B-EAF2-8779-DE495288EEE8}"/>
              </a:ext>
            </a:extLst>
          </p:cNvPr>
          <p:cNvSpPr/>
          <p:nvPr/>
        </p:nvSpPr>
        <p:spPr bwMode="auto">
          <a:xfrm>
            <a:off x="748651" y="4408097"/>
            <a:ext cx="6447855" cy="1477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C5442-4C85-0E84-C3ED-114BBD7BB908}"/>
              </a:ext>
            </a:extLst>
          </p:cNvPr>
          <p:cNvSpPr txBox="1"/>
          <p:nvPr/>
        </p:nvSpPr>
        <p:spPr bwMode="auto">
          <a:xfrm>
            <a:off x="1865032" y="4473361"/>
            <a:ext cx="396044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b="1" dirty="0"/>
              <a:t>Barren plateaus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61B7A-FF8E-B394-EFFF-79FBE7B5EC03}"/>
              </a:ext>
            </a:extLst>
          </p:cNvPr>
          <p:cNvSpPr txBox="1"/>
          <p:nvPr/>
        </p:nvSpPr>
        <p:spPr bwMode="auto">
          <a:xfrm>
            <a:off x="947389" y="5020493"/>
            <a:ext cx="6108107" cy="56425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1600" dirty="0"/>
              <a:t>For deep quantum neural networks, gradients tend to zero, making training impossible</a:t>
            </a:r>
          </a:p>
        </p:txBody>
      </p:sp>
    </p:spTree>
    <p:extLst>
      <p:ext uri="{BB962C8B-B14F-4D97-AF65-F5344CB8AC3E}">
        <p14:creationId xmlns:p14="http://schemas.microsoft.com/office/powerpoint/2010/main" val="36199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  <p:bldP spid="11" grpId="0" animBg="1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017FE4-7278-6DF5-DB97-3B8C8563F14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4F375FA9-3A48-C647-FA66-8262BDF5D1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What’s next?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8970703C-7840-BF2E-BB6A-46D48435A9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34</a:t>
            </a:fld>
            <a:endParaRPr lang="de-DE"/>
          </a:p>
        </p:txBody>
      </p:sp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7FF1DAEB-193B-7464-B6B9-D84036F5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51367"/>
              </p:ext>
            </p:extLst>
          </p:nvPr>
        </p:nvGraphicFramePr>
        <p:xfrm>
          <a:off x="623392" y="1412776"/>
          <a:ext cx="1062820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09.30 – 11.00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381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b="0">
                          <a:solidFill>
                            <a:sysClr val="windowText" lastClr="000000"/>
                          </a:solidFill>
                        </a:rPr>
                        <a:t>Introduction to Quantum Computation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381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11.00 – 11.30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381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Break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381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11.30 – 12.00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Quantum Algorithms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12.00 – 13.00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Hands-on Session 1: Qiskit</a:t>
                      </a:r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13.00 – 14.30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</a:rPr>
                        <a:t>Lunch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b="0">
                          <a:solidFill>
                            <a:sysClr val="windowText" lastClr="000000"/>
                          </a:solidFill>
                        </a:rPr>
                        <a:t>14.30 – 15.30</a:t>
                      </a:r>
                      <a:endParaRPr b="0"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b="0" dirty="0">
                          <a:solidFill>
                            <a:sysClr val="windowText" lastClr="000000"/>
                          </a:solidFill>
                        </a:rPr>
                        <a:t>Quantum Machine Learning</a:t>
                      </a:r>
                      <a:endParaRPr b="0" dirty="0"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b="1">
                          <a:solidFill>
                            <a:sysClr val="windowText" lastClr="000000"/>
                          </a:solidFill>
                        </a:rPr>
                        <a:t>15.30 – 16.00</a:t>
                      </a:r>
                      <a:endParaRPr b="1"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</a:rPr>
                        <a:t>Break</a:t>
                      </a:r>
                      <a:endParaRPr b="1" dirty="0"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16.00 – 17.00</a:t>
                      </a:r>
                      <a:endParaRPr/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Hands-on Session 2: </a:t>
                      </a:r>
                      <a:r>
                        <a:rPr lang="en-US" sz="1600" b="0" i="0" u="none" strike="noStrik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Quantum Machine Learning for Satellite Data Analysis with </a:t>
                      </a:r>
                      <a:r>
                        <a:rPr lang="en-US" sz="1600" b="0" i="0" u="none" strike="noStrik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Qiskit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11FF5C-7CC0-AB86-756F-57D78DF28D8E}"/>
              </a:ext>
            </a:extLst>
          </p:cNvPr>
          <p:cNvSpPr txBox="1"/>
          <p:nvPr/>
        </p:nvSpPr>
        <p:spPr bwMode="auto">
          <a:xfrm>
            <a:off x="1235460" y="4941168"/>
            <a:ext cx="9721080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indent="-283879">
              <a:buFont typeface="Arial"/>
              <a:buChar char="•"/>
              <a:defRPr/>
            </a:pPr>
            <a:r>
              <a:rPr lang="en-US" dirty="0"/>
              <a:t>Enjoy the much-needed break</a:t>
            </a:r>
          </a:p>
          <a:p>
            <a:pPr marL="283879" indent="-283879">
              <a:buFont typeface="Arial"/>
              <a:buChar char="•"/>
              <a:defRPr/>
            </a:pPr>
            <a:r>
              <a:rPr lang="en-US" dirty="0"/>
              <a:t>Be prepared for implementing quantum kernels and quantum neural networks with </a:t>
            </a:r>
            <a:r>
              <a:rPr lang="en-US" dirty="0" err="1"/>
              <a:t>Qiskit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66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C065749-65D9-D1F6-02E8-6E13198D3F2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773863" name="Titel 1">
            <a:extLst>
              <a:ext uri="{FF2B5EF4-FFF2-40B4-BE49-F238E27FC236}">
                <a16:creationId xmlns:a16="http://schemas.microsoft.com/office/drawing/2014/main" id="{51F1DC97-CF1F-D233-11FA-9212FD2E27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Questions?</a:t>
            </a:r>
          </a:p>
        </p:txBody>
      </p:sp>
      <p:sp>
        <p:nvSpPr>
          <p:cNvPr id="1282881556" name="Slide Number Placeholder 15">
            <a:extLst>
              <a:ext uri="{FF2B5EF4-FFF2-40B4-BE49-F238E27FC236}">
                <a16:creationId xmlns:a16="http://schemas.microsoft.com/office/drawing/2014/main" id="{D441AE6F-F0AC-AD3D-53CA-49263CC6C0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35</a:t>
            </a:fld>
            <a:endParaRPr lang="de-DE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4751774C-E68E-81F3-BB7A-68B9869D7ADA}"/>
              </a:ext>
            </a:extLst>
          </p:cNvPr>
          <p:cNvSpPr/>
          <p:nvPr/>
        </p:nvSpPr>
        <p:spPr>
          <a:xfrm>
            <a:off x="3215680" y="2348880"/>
            <a:ext cx="5976664" cy="19172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/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6E96B-D0C4-0072-FE76-FA1F02C50EEA}"/>
              </a:ext>
            </a:extLst>
          </p:cNvPr>
          <p:cNvSpPr txBox="1"/>
          <p:nvPr/>
        </p:nvSpPr>
        <p:spPr>
          <a:xfrm>
            <a:off x="5087888" y="2515115"/>
            <a:ext cx="42484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600" b="1" dirty="0"/>
              <a:t>Amer Delilbasic</a:t>
            </a:r>
            <a:br>
              <a:rPr lang="en-US" sz="1600" b="1" dirty="0"/>
            </a:br>
            <a:r>
              <a:rPr lang="en-US" sz="1400" b="1" dirty="0"/>
              <a:t>Doctoral Researcher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Jülich Supercomputing Centre, FZJ, Germany </a:t>
            </a:r>
          </a:p>
          <a:p>
            <a:pPr algn="l">
              <a:lnSpc>
                <a:spcPct val="95000"/>
              </a:lnSpc>
            </a:pPr>
            <a:r>
              <a:rPr lang="en-US" sz="1400" dirty="0"/>
              <a:t>University of Iceland, Iceland</a:t>
            </a:r>
          </a:p>
          <a:p>
            <a:pPr algn="l">
              <a:lnSpc>
                <a:spcPct val="95000"/>
              </a:lnSpc>
            </a:pP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3"/>
              </a:rPr>
              <a:t>a.delilbasic@fz-juelich.de</a:t>
            </a:r>
            <a:endParaRPr lang="en-US" sz="1400" dirty="0"/>
          </a:p>
          <a:p>
            <a:pPr algn="l">
              <a:lnSpc>
                <a:spcPct val="95000"/>
              </a:lnSpc>
            </a:pPr>
            <a:r>
              <a:rPr lang="en-US" sz="1400" dirty="0">
                <a:hlinkClick r:id="rId4"/>
              </a:rPr>
              <a:t>linkedin.com/in/delilbasic</a:t>
            </a:r>
            <a:endParaRPr lang="en-US" sz="1400" dirty="0"/>
          </a:p>
        </p:txBody>
      </p:sp>
      <p:pic>
        <p:nvPicPr>
          <p:cNvPr id="8" name="Picture 7" descr="A person in a blue sweater&#10;&#10;AI-generated content may be incorrect.">
            <a:extLst>
              <a:ext uri="{FF2B5EF4-FFF2-40B4-BE49-F238E27FC236}">
                <a16:creationId xmlns:a16="http://schemas.microsoft.com/office/drawing/2014/main" id="{159B34CC-6995-643F-C7CE-FF048397E9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58" y="2596030"/>
            <a:ext cx="1417941" cy="14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887430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/>
              <a:t>Driving questions</a:t>
            </a:r>
          </a:p>
        </p:txBody>
      </p:sp>
      <p:sp>
        <p:nvSpPr>
          <p:cNvPr id="1687403885" name="Rechteck 5"/>
          <p:cNvSpPr/>
          <p:nvPr/>
        </p:nvSpPr>
        <p:spPr bwMode="auto">
          <a:xfrm>
            <a:off x="695400" y="203426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is quantum machine learning?</a:t>
            </a:r>
            <a:endParaRPr/>
          </a:p>
        </p:txBody>
      </p:sp>
      <p:sp>
        <p:nvSpPr>
          <p:cNvPr id="69387237" name="Grafik 6"/>
          <p:cNvSpPr/>
          <p:nvPr/>
        </p:nvSpPr>
        <p:spPr bwMode="auto">
          <a:xfrm>
            <a:off x="813430" y="211679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07039476" name="Rechteck 7"/>
          <p:cNvSpPr/>
          <p:nvPr/>
        </p:nvSpPr>
        <p:spPr bwMode="auto">
          <a:xfrm>
            <a:off x="695400" y="279606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How to encode data into a quantum circuit?</a:t>
            </a:r>
            <a:endParaRPr/>
          </a:p>
        </p:txBody>
      </p:sp>
      <p:sp>
        <p:nvSpPr>
          <p:cNvPr id="356845549" name="Grafik 6"/>
          <p:cNvSpPr/>
          <p:nvPr/>
        </p:nvSpPr>
        <p:spPr bwMode="auto">
          <a:xfrm>
            <a:off x="813430" y="287859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733900322" name="Rechteck 9"/>
          <p:cNvSpPr/>
          <p:nvPr/>
        </p:nvSpPr>
        <p:spPr bwMode="auto">
          <a:xfrm>
            <a:off x="695400" y="3557874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 dirty="0">
                <a:solidFill>
                  <a:schemeClr val="tx1"/>
                </a:solidFill>
              </a:rPr>
              <a:t>What are the most important quantum machine learning models?</a:t>
            </a:r>
            <a:endParaRPr dirty="0"/>
          </a:p>
        </p:txBody>
      </p:sp>
      <p:sp>
        <p:nvSpPr>
          <p:cNvPr id="1974024074" name="Grafik 6"/>
          <p:cNvSpPr/>
          <p:nvPr/>
        </p:nvSpPr>
        <p:spPr bwMode="auto">
          <a:xfrm>
            <a:off x="813430" y="3640401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2053914918" name="Rechteck 11"/>
          <p:cNvSpPr/>
          <p:nvPr/>
        </p:nvSpPr>
        <p:spPr bwMode="auto">
          <a:xfrm>
            <a:off x="695400" y="4319679"/>
            <a:ext cx="1044116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r>
              <a:rPr lang="pt-BR" b="1">
                <a:solidFill>
                  <a:schemeClr val="tx1"/>
                </a:solidFill>
              </a:rPr>
              <a:t>What are the advantages and drawbacks of quantum machine learning? </a:t>
            </a:r>
            <a:endParaRPr/>
          </a:p>
        </p:txBody>
      </p:sp>
      <p:sp>
        <p:nvSpPr>
          <p:cNvPr id="1559395935" name="Grafik 6"/>
          <p:cNvSpPr/>
          <p:nvPr/>
        </p:nvSpPr>
        <p:spPr bwMode="auto">
          <a:xfrm>
            <a:off x="813430" y="4402206"/>
            <a:ext cx="233439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 extrusionOk="0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 sz="2000"/>
          </a:p>
        </p:txBody>
      </p:sp>
      <p:sp>
        <p:nvSpPr>
          <p:cNvPr id="1360781748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/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/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/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/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/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is machine learning?</a:t>
            </a:r>
          </a:p>
        </p:txBody>
      </p:sp>
      <p:sp>
        <p:nvSpPr>
          <p:cNvPr id="1753691361" name="Slide Number Placeholder 1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5</a:t>
            </a:fld>
            <a:endParaRPr lang="de-DE"/>
          </a:p>
        </p:txBody>
      </p:sp>
      <p:sp>
        <p:nvSpPr>
          <p:cNvPr id="471125970" name="Rechteck 5"/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/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/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/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/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D737FE-039E-424B-2EF9-B8CE0ED0B849}"/>
              </a:ext>
            </a:extLst>
          </p:cNvPr>
          <p:cNvGrpSpPr/>
          <p:nvPr/>
        </p:nvGrpSpPr>
        <p:grpSpPr>
          <a:xfrm>
            <a:off x="8195805" y="1411592"/>
            <a:ext cx="4023360" cy="4023360"/>
            <a:chOff x="8195805" y="1411592"/>
            <a:chExt cx="4023360" cy="4023360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A359B-7200-BB33-26C2-AFC3153EFBBF}"/>
                </a:ext>
              </a:extLst>
            </p:cNvPr>
            <p:cNvSpPr/>
            <p:nvPr/>
          </p:nvSpPr>
          <p:spPr bwMode="auto">
            <a:xfrm>
              <a:off x="8195805" y="1411592"/>
              <a:ext cx="4023360" cy="4023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AE99EA-23B7-290C-39CD-1FB9D74519DF}"/>
                </a:ext>
              </a:extLst>
            </p:cNvPr>
            <p:cNvSpPr txBox="1"/>
            <p:nvPr/>
          </p:nvSpPr>
          <p:spPr bwMode="auto">
            <a:xfrm>
              <a:off x="8490788" y="1543004"/>
              <a:ext cx="3456384" cy="85921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noFill/>
                </a:rPr>
                <a:t>Quantum Machine Learning</a:t>
              </a:r>
            </a:p>
            <a:p>
              <a:pPr algn="ctr">
                <a:defRPr/>
              </a:pPr>
              <a:endParaRPr b="1" dirty="0">
                <a:noFill/>
              </a:endParaRPr>
            </a:p>
            <a:p>
              <a:pPr algn="ctr">
                <a:defRPr/>
              </a:pPr>
              <a:r>
                <a:rPr lang="en-US" sz="1600" dirty="0">
                  <a:noFill/>
                </a:rPr>
                <a:t>quantumly finding patterns in data</a:t>
              </a:r>
              <a:endParaRPr sz="1600" dirty="0">
                <a:noFill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/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>
                      <a:noFill/>
                    </a:rPr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9CAB67B-C299-90A8-44FA-8A44CFC7E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81874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/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noFill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3D331DE-8798-AF21-A685-6395B9DCD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57415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D95BB3-0399-115D-A928-BB64F22E8C00}"/>
                </a:ext>
              </a:extLst>
            </p:cNvPr>
            <p:cNvSpPr txBox="1"/>
            <p:nvPr/>
          </p:nvSpPr>
          <p:spPr bwMode="auto">
            <a:xfrm>
              <a:off x="9646998" y="3533956"/>
              <a:ext cx="1043067" cy="298800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>
                  <a:noFill/>
                </a:rPr>
                <a:t>training</a:t>
              </a:r>
              <a:endParaRPr sz="1400" dirty="0">
                <a:noFill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16DAA6-F3A8-2C4A-ACD8-7FA6B2F28CE4}"/>
                </a:ext>
              </a:extLst>
            </p:cNvPr>
            <p:cNvCxnSpPr/>
            <p:nvPr/>
          </p:nvCxnSpPr>
          <p:spPr bwMode="auto">
            <a:xfrm>
              <a:off x="10160516" y="3159396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2DEEBB-55C6-A7FD-85C5-A737FDC030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22162" y="3675743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BFB510F-FFFD-02AF-7B87-8D5C3984AA64}"/>
                </a:ext>
              </a:extLst>
            </p:cNvPr>
            <p:cNvCxnSpPr/>
            <p:nvPr/>
          </p:nvCxnSpPr>
          <p:spPr bwMode="auto">
            <a:xfrm>
              <a:off x="10160294" y="393519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/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>
                      <a:noFill/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b="1" i="1" smtClean="0">
                                  <a:noFill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600" b="0" i="1" smtClean="0">
                                  <a:noFill/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600" b="1" i="1" smtClean="0">
                          <a:noFill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b="1" i="1" smtClean="0">
                              <a:noFill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600" b="0" i="1" smtClean="0">
                              <a:noFill/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dirty="0">
                    <a:noFill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8BD40B8-F66C-AE6D-A117-EB590E2AA8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292317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15A081-FF50-3C41-0881-815E3C8D5F4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52921" y="3680902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/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noFill/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noFill/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noFill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C94DFFE-F040-FE82-2C29-AB6A15B23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28812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D652D0-B830-7A54-A691-5E11268073ED}"/>
              </a:ext>
            </a:extLst>
          </p:cNvPr>
          <p:cNvGrpSpPr/>
          <p:nvPr/>
        </p:nvGrpSpPr>
        <p:grpSpPr>
          <a:xfrm>
            <a:off x="4071910" y="1412776"/>
            <a:ext cx="4051872" cy="4023360"/>
            <a:chOff x="2026605" y="1411592"/>
            <a:chExt cx="4051872" cy="40233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42418F-8B38-D50C-19FA-C496E00CA22D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5FC2E7-CD3F-AC69-77AD-84EFA55B0654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4193727-4CEA-BFCA-E2D2-8405558EF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706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DE8719-4314-9676-D348-F18F5B0A0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48A54D-07F2-FACB-2E7B-6970784384AA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8B017FE-5684-C5FD-702B-60443A455A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CA6951-B2BD-C3D2-D964-ABBDCFBB7B8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FFD008-52E9-7E74-29E7-2F1A676B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3B76AD-D138-5F28-D8AF-610F1E0EC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B44E9C-D129-A060-7ED9-9B0B846022EB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5AFC095-9B7E-429D-A2CD-607564ADF6B8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53FEBB-3D98-5172-53A9-2407679303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CF35EC5D-954A-01B2-6F71-00A073C8D7B2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135DDF79-26B5-5879-CECD-9E82F286E8C8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BEC690F6-4214-54B7-695F-F083B1878272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CBAB57DA-ABBF-5F22-4BB8-8A5311A71717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4FE35C07-CB8C-C98E-3960-3591336AC2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a quantum model?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C818F3AD-232C-76F5-F2DB-893518F4C1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6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B0C849E3-9442-6431-3570-47ABC61E5F3B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5E687D90-1606-72D5-DED5-7497C7628E6C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17076054-E6FB-B6A4-F054-FBF2B238EF85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E028EF3A-5C9E-AB3A-8431-F4AF744B451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36F47E6F-AE36-E948-80E4-78998576D9F6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768FC6-C126-D2D1-7C6E-C2C4EA82B2AE}"/>
              </a:ext>
            </a:extLst>
          </p:cNvPr>
          <p:cNvGrpSpPr/>
          <p:nvPr/>
        </p:nvGrpSpPr>
        <p:grpSpPr>
          <a:xfrm>
            <a:off x="6161057" y="1411592"/>
            <a:ext cx="4023360" cy="4023360"/>
            <a:chOff x="6161057" y="1411592"/>
            <a:chExt cx="4023360" cy="40233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F0AC4F-588A-0ACD-CEC1-D8C287193C4C}"/>
                </a:ext>
              </a:extLst>
            </p:cNvPr>
            <p:cNvSpPr/>
            <p:nvPr/>
          </p:nvSpPr>
          <p:spPr bwMode="auto">
            <a:xfrm>
              <a:off x="6161057" y="1411592"/>
              <a:ext cx="4023360" cy="40233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E0E544-8660-9D76-AE18-85A52F71F483}"/>
                </a:ext>
              </a:extLst>
            </p:cNvPr>
            <p:cNvSpPr txBox="1"/>
            <p:nvPr/>
          </p:nvSpPr>
          <p:spPr bwMode="auto">
            <a:xfrm>
              <a:off x="6456040" y="1543004"/>
              <a:ext cx="3456384" cy="85921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b="1" dirty="0"/>
                <a:t> 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600" dirty="0"/>
                <a:t> 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/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D30D9D9-E5FB-8876-571D-4487B181D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47126" y="2778684"/>
                  <a:ext cx="1786293" cy="333233"/>
                </a:xfrm>
                <a:prstGeom prst="rect">
                  <a:avLst/>
                </a:prstGeom>
                <a:blipFill>
                  <a:blip r:embed="rId3"/>
                  <a:stretch>
                    <a:fillRect l="-1706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/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607D86-6E98-AD02-11E6-EC70632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122667" y="3511380"/>
                  <a:ext cx="1043071" cy="332912"/>
                </a:xfrm>
                <a:prstGeom prst="rect">
                  <a:avLst/>
                </a:prstGeom>
                <a:blipFill>
                  <a:blip r:embed="rId4"/>
                  <a:stretch>
                    <a:fillRect l="-2924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3479CD-0BEF-986D-E070-E7E0F71B2119}"/>
                </a:ext>
              </a:extLst>
            </p:cNvPr>
            <p:cNvSpPr txBox="1"/>
            <p:nvPr/>
          </p:nvSpPr>
          <p:spPr bwMode="auto">
            <a:xfrm>
              <a:off x="7612250" y="3533956"/>
              <a:ext cx="1043067" cy="298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C9695B0-45D4-9DDB-95D4-8E824E41150C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FD444A1-F870-BEFF-E278-2576EA75E0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2993930-35AE-7E16-37AD-1429AD7949C1}"/>
                </a:ext>
              </a:extLst>
            </p:cNvPr>
            <p:cNvCxnSpPr/>
            <p:nvPr/>
          </p:nvCxnSpPr>
          <p:spPr bwMode="auto">
            <a:xfrm>
              <a:off x="8125546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DBDBE2-E4FA-7C5D-7E1C-0F42338ECC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238319"/>
                  <a:ext cx="1671337" cy="568874"/>
                </a:xfrm>
                <a:prstGeom prst="rect">
                  <a:avLst/>
                </a:prstGeom>
                <a:blipFill>
                  <a:blip r:embed="rId5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79D557-B828-2075-FFD7-2D11E3C12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/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095BC6-DA5D-A50B-B822-6B0CD1031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064" y="3433571"/>
                  <a:ext cx="1043071" cy="568874"/>
                </a:xfrm>
                <a:prstGeom prst="rect">
                  <a:avLst/>
                </a:prstGeom>
                <a:blipFill>
                  <a:blip r:embed="rId6"/>
                  <a:stretch>
                    <a:fillRect l="-2339" t="-2128" r="-584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7AA086-FDD2-4EB1-D636-8E00F6ED9254}"/>
              </a:ext>
            </a:extLst>
          </p:cNvPr>
          <p:cNvGrpSpPr/>
          <p:nvPr/>
        </p:nvGrpSpPr>
        <p:grpSpPr>
          <a:xfrm>
            <a:off x="2026605" y="1411592"/>
            <a:ext cx="4051872" cy="4023360"/>
            <a:chOff x="2026605" y="1411592"/>
            <a:chExt cx="4051872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CE5226-1B23-10F7-E455-52FF51EABE3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653C67-748D-8A65-D5A7-871EE7A613FF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6" cy="88870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b="1" dirty="0"/>
                <a:t>Machine Learning</a:t>
              </a:r>
            </a:p>
            <a:p>
              <a:pPr algn="ctr">
                <a:defRPr/>
              </a:pPr>
              <a:endParaRPr b="1" dirty="0"/>
            </a:p>
            <a:p>
              <a:pPr algn="ctr">
                <a:defRPr/>
              </a:pPr>
              <a:r>
                <a:rPr lang="en-US" sz="1600" dirty="0"/>
                <a:t>finding patterns in data</a:t>
              </a:r>
              <a:endParaRPr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/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A364D76-A7EB-3222-145F-AC86E838C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9865" y="2778684"/>
                  <a:ext cx="1786293" cy="333233"/>
                </a:xfrm>
                <a:prstGeom prst="rect">
                  <a:avLst/>
                </a:prstGeom>
                <a:blipFill>
                  <a:blip r:embed="rId7"/>
                  <a:stretch>
                    <a:fillRect l="-1365" t="-370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/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Loss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83D5033-E264-89CB-2D08-AF514E712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35406" y="3511380"/>
                  <a:ext cx="1043071" cy="332912"/>
                </a:xfrm>
                <a:prstGeom prst="rect">
                  <a:avLst/>
                </a:prstGeom>
                <a:blipFill>
                  <a:blip r:embed="rId8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68FCA-BB65-4AB5-5B27-8DC0444C0906}"/>
                </a:ext>
              </a:extLst>
            </p:cNvPr>
            <p:cNvSpPr txBox="1"/>
            <p:nvPr/>
          </p:nvSpPr>
          <p:spPr bwMode="auto">
            <a:xfrm>
              <a:off x="3524989" y="3533956"/>
              <a:ext cx="1043067" cy="298800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training</a:t>
              </a:r>
              <a:endParaRPr sz="14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651CF7-C3CB-1A67-8655-A2A25469E9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E4648-7D54-542A-7C62-EA5B9788564B}"/>
                </a:ext>
              </a:extLst>
            </p:cNvPr>
            <p:cNvCxnSpPr/>
            <p:nvPr/>
          </p:nvCxnSpPr>
          <p:spPr bwMode="auto">
            <a:xfrm>
              <a:off x="4038285" y="3935190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b="0" dirty="0"/>
                    <a:t>Trained </a:t>
                  </a:r>
                  <a:r>
                    <a:rPr lang="en-US" sz="1600" b="0" dirty="0" err="1"/>
                    <a:t>model</a:t>
                  </a:r>
                  <a:r>
                    <a:rPr lang="en-US" sz="16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570F66-E94E-7A8E-9B90-7F8516708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568874"/>
                </a:xfrm>
                <a:prstGeom prst="rect">
                  <a:avLst/>
                </a:prstGeom>
                <a:blipFill>
                  <a:blip r:embed="rId9"/>
                  <a:stretch>
                    <a:fillRect t="-2128" b="-3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/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6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6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8FAA365-B2E8-0CD9-C9BC-F3355084A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50965" y="3525138"/>
                  <a:ext cx="1043071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2339" t="-181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45C192-B487-5F92-28BC-BB4CB7EF6915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866F84B-A5B5-032A-127F-778020E17C16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3436673" name="Picture 1113436672">
            <a:extLst>
              <a:ext uri="{FF2B5EF4-FFF2-40B4-BE49-F238E27FC236}">
                <a16:creationId xmlns:a16="http://schemas.microsoft.com/office/drawing/2014/main" id="{B2D4E1F8-091E-00FF-4112-2854AF909E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9873" y="366096"/>
            <a:ext cx="3800798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113436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343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4B406C2D-C28B-4BA9-7C11-3F7CA883427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430967D9-ADD7-AE78-BFC0-EFFA1A37CBC1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C40CAFB5-E507-F566-E832-56025A60DD74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ABCD7362-D9D8-109E-F7FE-E786E6DFADF7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E6C94669-0294-F42C-34B8-55249FF2613A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2FBC21A-6F96-8642-615E-996F2A7E93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quantum data?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1D7D3AA3-A409-5B41-DED3-B42E59A84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7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5F7082CD-5213-97F9-3B32-BE027A0F1A25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4D1629C7-5BDA-1C6E-BABD-0AE85E64CC64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5E1CF7F9-2171-EED5-D603-7C495C2356D3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B7AFD821-0652-79B5-7021-C5C9C8A64C46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8F824679-8A0F-A35B-DB7F-47E5DD5F70B0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711111-E361-6AA8-38DB-9A211E23D655}"/>
              </a:ext>
            </a:extLst>
          </p:cNvPr>
          <p:cNvGrpSpPr/>
          <p:nvPr/>
        </p:nvGrpSpPr>
        <p:grpSpPr>
          <a:xfrm>
            <a:off x="6152007" y="978466"/>
            <a:ext cx="2424669" cy="2414016"/>
            <a:chOff x="6145972" y="1411590"/>
            <a:chExt cx="4038445" cy="432062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53EBDE-677B-C7E1-C542-976ECB8C6FD7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8BFF78-7817-848B-B24B-EB7E515D591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754769" cy="983515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quantumly</a:t>
              </a:r>
              <a:r>
                <a:rPr lang="en-US" sz="1000" dirty="0"/>
                <a:t> 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/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8A03208-0360-146F-F70A-EEFA43A172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55468" y="2779368"/>
                  <a:ext cx="1875540" cy="434721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4EBA34-410C-B661-D685-67B8E6ABF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476925"/>
                  <a:ext cx="1043072" cy="447804"/>
                </a:xfrm>
                <a:prstGeom prst="rect">
                  <a:avLst/>
                </a:prstGeom>
                <a:blipFill>
                  <a:blip r:embed="rId4"/>
                  <a:stretch>
                    <a:fillRect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729E1-CEF4-D0A9-2F28-CD63A2D06A41}"/>
                </a:ext>
              </a:extLst>
            </p:cNvPr>
            <p:cNvSpPr txBox="1"/>
            <p:nvPr/>
          </p:nvSpPr>
          <p:spPr bwMode="auto">
            <a:xfrm>
              <a:off x="7612251" y="3533956"/>
              <a:ext cx="1043069" cy="4027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9A1E39B-F0D9-4360-E631-DB01B0F6BD71}"/>
                </a:ext>
              </a:extLst>
            </p:cNvPr>
            <p:cNvCxnSpPr/>
            <p:nvPr/>
          </p:nvCxnSpPr>
          <p:spPr bwMode="auto">
            <a:xfrm>
              <a:off x="8125768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4AC8FF-A2F9-D74D-91E8-319C0278B0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675743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C3A4DC-4459-D158-8164-75DF15A37F20}"/>
                </a:ext>
              </a:extLst>
            </p:cNvPr>
            <p:cNvCxnSpPr/>
            <p:nvPr/>
          </p:nvCxnSpPr>
          <p:spPr bwMode="auto">
            <a:xfrm>
              <a:off x="8125547" y="4020887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335840-071E-BBF8-6A68-036C16DA4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324016"/>
                  <a:ext cx="1671338" cy="698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25FD0-7CF6-AC03-2563-A7E4386C7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680902"/>
              <a:ext cx="2829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/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B0483D-16E4-1ED6-6AC9-347D71C57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45972" y="3399117"/>
                  <a:ext cx="1233141" cy="698331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A4948B-B22A-103A-520C-9F573B6EEBCF}"/>
              </a:ext>
            </a:extLst>
          </p:cNvPr>
          <p:cNvGrpSpPr/>
          <p:nvPr/>
        </p:nvGrpSpPr>
        <p:grpSpPr>
          <a:xfrm>
            <a:off x="3652260" y="978466"/>
            <a:ext cx="2404391" cy="2414016"/>
            <a:chOff x="2026605" y="1411592"/>
            <a:chExt cx="4035716" cy="40233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178672-E001-E4AC-56A2-07547818FAE7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3D9D57-DC09-A256-5F1C-DDD69F5C44C0}"/>
                </a:ext>
              </a:extLst>
            </p:cNvPr>
            <p:cNvSpPr txBox="1"/>
            <p:nvPr/>
          </p:nvSpPr>
          <p:spPr bwMode="auto">
            <a:xfrm>
              <a:off x="2623438" y="1522715"/>
              <a:ext cx="2865715" cy="915848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/>
                <a:t>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/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b="0" dirty="0"/>
                    <a:t>Data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02CDD52-94CA-47BA-A7AD-5C2792A1E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3110" y="2777202"/>
                  <a:ext cx="1950346" cy="40481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/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608ADF-0D18-C4EB-DE74-9898BB0B8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50" y="3495339"/>
                  <a:ext cx="1043071" cy="404492"/>
                </a:xfrm>
                <a:prstGeom prst="rect">
                  <a:avLst/>
                </a:prstGeom>
                <a:blipFill>
                  <a:blip r:embed="rId8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B4DD8D-B49C-E0F0-D864-307A93307621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4DF87-1CFD-3A24-1272-C407FD4EAC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06358B0-73A5-2387-894E-68C04062617E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9E0FA4-C8B5-EBFF-C8AF-14995C106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no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5F3AE18-8830-BE23-77BE-2BD8E33A9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74CD139-D978-E5FD-0945-A8C982A34984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F18559-8C29-5631-4839-F9EDA0FDED3D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0D84A-8FF4-172F-60C2-2F0A76CC56FD}"/>
              </a:ext>
            </a:extLst>
          </p:cNvPr>
          <p:cNvGrpSpPr/>
          <p:nvPr/>
        </p:nvGrpSpPr>
        <p:grpSpPr>
          <a:xfrm>
            <a:off x="6161064" y="3510762"/>
            <a:ext cx="2415612" cy="2414016"/>
            <a:chOff x="6161057" y="1411590"/>
            <a:chExt cx="4023360" cy="4320623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249F51-ADF7-B2A1-C737-25C74014AC02}"/>
                </a:ext>
              </a:extLst>
            </p:cNvPr>
            <p:cNvSpPr/>
            <p:nvPr/>
          </p:nvSpPr>
          <p:spPr bwMode="auto">
            <a:xfrm>
              <a:off x="6161057" y="1411590"/>
              <a:ext cx="4023360" cy="4320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353C37-6B3C-57C5-9AF8-B97DC5E23370}"/>
                </a:ext>
              </a:extLst>
            </p:cNvPr>
            <p:cNvSpPr txBox="1"/>
            <p:nvPr/>
          </p:nvSpPr>
          <p:spPr bwMode="auto">
            <a:xfrm>
              <a:off x="6255741" y="1543005"/>
              <a:ext cx="3877936" cy="1247470"/>
            </a:xfrm>
            <a:prstGeom prst="rect">
              <a:avLst/>
            </a:prstGeom>
            <a:grpFill/>
            <a:ln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bg1"/>
                  </a:solidFill>
                </a:rPr>
                <a:t>Quantum Machine Learning</a:t>
              </a:r>
            </a:p>
            <a:p>
              <a:pPr algn="ctr">
                <a:defRPr/>
              </a:pPr>
              <a:endParaRPr sz="1050" b="1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1000" dirty="0">
                  <a:solidFill>
                    <a:schemeClr val="bg1"/>
                  </a:solidFill>
                </a:rPr>
                <a:t>quantumly finding patterns in quantum data</a:t>
              </a:r>
              <a:endParaRPr sz="1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/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bg1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29B920-F716-9023-9569-B64D1B1D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83632" y="2777678"/>
                  <a:ext cx="2978209" cy="434721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/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C3466F2-0277-C9FC-8CBE-D666F3B8A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090605" y="3646418"/>
                  <a:ext cx="1043072" cy="447804"/>
                </a:xfrm>
                <a:prstGeom prst="rect">
                  <a:avLst/>
                </a:prstGeom>
                <a:blipFill>
                  <a:blip r:embed="rId12"/>
                  <a:stretch>
                    <a:fillRect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81CC16-79A7-77C4-33E8-105CD4D47D5A}"/>
                </a:ext>
              </a:extLst>
            </p:cNvPr>
            <p:cNvSpPr txBox="1"/>
            <p:nvPr/>
          </p:nvSpPr>
          <p:spPr bwMode="auto">
            <a:xfrm>
              <a:off x="7612251" y="3647609"/>
              <a:ext cx="1043069" cy="402703"/>
            </a:xfrm>
            <a:prstGeom prst="rect">
              <a:avLst/>
            </a:prstGeom>
            <a:grpFill/>
            <a:ln w="19050">
              <a:noFill/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>
                  <a:solidFill>
                    <a:schemeClr val="bg1"/>
                  </a:solidFill>
                </a:rPr>
                <a:t>training</a:t>
              </a:r>
              <a:endParaRPr sz="90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C6A1F1-677F-B704-C110-A693A448B324}"/>
                </a:ext>
              </a:extLst>
            </p:cNvPr>
            <p:cNvCxnSpPr/>
            <p:nvPr/>
          </p:nvCxnSpPr>
          <p:spPr bwMode="auto">
            <a:xfrm>
              <a:off x="8125768" y="3273048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2E481E-512C-2614-5345-79D8F7D2DC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87414" y="384523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34C88-063E-6B3E-97E2-FCC09911EB26}"/>
                </a:ext>
              </a:extLst>
            </p:cNvPr>
            <p:cNvCxnSpPr/>
            <p:nvPr/>
          </p:nvCxnSpPr>
          <p:spPr bwMode="auto">
            <a:xfrm>
              <a:off x="8125547" y="4134540"/>
              <a:ext cx="0" cy="278557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/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>
                      <a:solidFill>
                        <a:schemeClr val="bg1"/>
                      </a:solidFill>
                    </a:rPr>
                    <a:t>Trained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ar-AE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ar-AE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lang="ar-AE" sz="105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C1E0C5-510B-2809-EE36-DA0C5F78A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57569" y="4437669"/>
                  <a:ext cx="1671338" cy="698331"/>
                </a:xfrm>
                <a:prstGeom prst="rect">
                  <a:avLst/>
                </a:prstGeom>
                <a:blipFill>
                  <a:blip r:embed="rId13"/>
                  <a:stretch>
                    <a:fillRect r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/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bg1"/>
                      </a:solidFill>
                    </a:rPr>
                    <a:t>Quantum 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lang="en-US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9C27A3A-5C94-A4FD-7E61-8224731C1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61467" y="3532694"/>
                  <a:ext cx="1233141" cy="698331"/>
                </a:xfrm>
                <a:prstGeom prst="rect">
                  <a:avLst/>
                </a:prstGeom>
                <a:blipFill>
                  <a:blip r:embed="rId14"/>
                  <a:stretch>
                    <a:fillRect b="-6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CE7371-0516-706A-0263-594524EF5D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18173" y="3794555"/>
              <a:ext cx="282985" cy="0"/>
            </a:xfrm>
            <a:prstGeom prst="straightConnector1">
              <a:avLst/>
            </a:prstGeom>
            <a:grpFill/>
            <a:ln w="1270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03ADD3-B2F4-0A36-F760-7C538A749BB3}"/>
              </a:ext>
            </a:extLst>
          </p:cNvPr>
          <p:cNvGrpSpPr/>
          <p:nvPr/>
        </p:nvGrpSpPr>
        <p:grpSpPr>
          <a:xfrm>
            <a:off x="3652260" y="3510762"/>
            <a:ext cx="2397030" cy="2414016"/>
            <a:chOff x="2026605" y="1411592"/>
            <a:chExt cx="4023360" cy="402336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CDA9F3-DCBC-A6A2-5307-8605EDC162AB}"/>
                </a:ext>
              </a:extLst>
            </p:cNvPr>
            <p:cNvSpPr/>
            <p:nvPr/>
          </p:nvSpPr>
          <p:spPr bwMode="auto">
            <a:xfrm>
              <a:off x="2026605" y="1411592"/>
              <a:ext cx="4023360" cy="402336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D0D8D9-4635-75C2-6DE0-96A7194AD596}"/>
                </a:ext>
              </a:extLst>
            </p:cNvPr>
            <p:cNvSpPr txBox="1"/>
            <p:nvPr/>
          </p:nvSpPr>
          <p:spPr bwMode="auto">
            <a:xfrm>
              <a:off x="2260726" y="1522715"/>
              <a:ext cx="3565482" cy="915848"/>
            </a:xfrm>
            <a:prstGeom prst="rect">
              <a:avLst/>
            </a:prstGeom>
            <a:grp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chemeClr val="tx2"/>
                  </a:solidFill>
                </a:rPr>
                <a:t>Quantum</a:t>
              </a:r>
              <a:r>
                <a:rPr lang="en-US" sz="1050" b="1" dirty="0"/>
                <a:t> Machine Learning</a:t>
              </a:r>
            </a:p>
            <a:p>
              <a:pPr algn="ctr">
                <a:defRPr/>
              </a:pPr>
              <a:endParaRPr sz="1050" b="1" dirty="0"/>
            </a:p>
            <a:p>
              <a:pPr algn="ctr">
                <a:defRPr/>
              </a:pPr>
              <a:r>
                <a:rPr lang="en-US" sz="1000" dirty="0"/>
                <a:t>finding patterns in </a:t>
              </a:r>
              <a:r>
                <a:rPr lang="en-US" sz="1000" dirty="0">
                  <a:solidFill>
                    <a:schemeClr val="tx2"/>
                  </a:solidFill>
                </a:rPr>
                <a:t>quantum</a:t>
              </a:r>
              <a:r>
                <a:rPr lang="en-US" sz="1000" dirty="0"/>
                <a:t> data</a:t>
              </a:r>
              <a:endParaRPr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/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>
                      <a:solidFill>
                        <a:schemeClr val="tx2"/>
                      </a:solidFill>
                    </a:rPr>
                    <a:t>Quantum d</a:t>
                  </a:r>
                  <a:r>
                    <a:rPr lang="en-US" sz="1000" b="0" dirty="0">
                      <a:solidFill>
                        <a:schemeClr val="tx2"/>
                      </a:solidFill>
                    </a:rPr>
                    <a:t>ata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ar-AE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1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ar-AE" sz="1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F4F5DB0-9CAD-6BDD-8647-D5504DA71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3438" y="2694430"/>
                  <a:ext cx="2865703" cy="40481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/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Loss</a:t>
                  </a:r>
                  <a14:m>
                    <m:oMath xmlns:m="http://schemas.openxmlformats.org/officeDocument/2006/math">
                      <m:r>
                        <a:rPr lang="en-US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EF6B91-A2E2-5595-3224-E5849A6D1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9249" y="3495339"/>
                  <a:ext cx="984335" cy="404492"/>
                </a:xfrm>
                <a:prstGeom prst="rect">
                  <a:avLst/>
                </a:prstGeom>
                <a:blipFill>
                  <a:blip r:embed="rId1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78FD2B-C05F-922C-22A8-809B55F75368}"/>
                </a:ext>
              </a:extLst>
            </p:cNvPr>
            <p:cNvSpPr txBox="1"/>
            <p:nvPr/>
          </p:nvSpPr>
          <p:spPr bwMode="auto">
            <a:xfrm>
              <a:off x="3524989" y="3533955"/>
              <a:ext cx="1043066" cy="374997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en-US" sz="900" dirty="0"/>
                <a:t>training</a:t>
              </a:r>
              <a:endParaRPr sz="9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34CF74-062A-597B-028A-EDA6B9C38B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8507" y="3159396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26D0644-7657-DF79-44D6-28E955A9F57F}"/>
                </a:ext>
              </a:extLst>
            </p:cNvPr>
            <p:cNvCxnSpPr/>
            <p:nvPr/>
          </p:nvCxnSpPr>
          <p:spPr bwMode="auto">
            <a:xfrm>
              <a:off x="4038285" y="3983315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/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000" b="0" dirty="0"/>
                    <a:t>Trained </a:t>
                  </a:r>
                  <a:r>
                    <a:rPr lang="en-US" sz="1000" b="0" dirty="0" err="1"/>
                    <a:t>model</a:t>
                  </a:r>
                  <a:r>
                    <a:rPr lang="en-US" sz="10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endParaRPr sz="10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D2C8AF5-FD41-9923-341B-542AFBE16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0308" y="4238319"/>
                  <a:ext cx="1671337" cy="6502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/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grpFill/>
              </p:spPr>
              <p:txBody>
                <a:bodyPr vertOverflow="overflow" horzOverflow="overflow" vert="horz" wrap="square" lIns="91440" tIns="45720" rIns="91440" bIns="45720" numCol="1" spcCol="0" rtlCol="0" fromWordArt="0" anchor="t" anchorCtr="0" forceAA="0" compatLnSpc="0">
                  <a:spAutoFit/>
                </a:bodyPr>
                <a:lstStyle/>
                <a:p>
                  <a:pPr>
                    <a:defRPr/>
                  </a:pPr>
                  <a:r>
                    <a:rPr lang="en-US" sz="1000" dirty="0"/>
                    <a:t>Model 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454565-BF74-4044-E0EB-F5B08ECE9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323" y="3493055"/>
                  <a:ext cx="1174869" cy="404492"/>
                </a:xfrm>
                <a:prstGeom prst="rect">
                  <a:avLst/>
                </a:prstGeom>
                <a:blipFill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ABD87C-5F8C-307C-1CF1-40A351399D2E}"/>
                </a:ext>
              </a:extLst>
            </p:cNvPr>
            <p:cNvCxnSpPr>
              <a:cxnSpLocks/>
            </p:cNvCxnSpPr>
            <p:nvPr/>
          </p:nvCxnSpPr>
          <p:spPr bwMode="auto">
            <a:xfrm rot="16200000">
              <a:off x="3299144" y="3536464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DC2173-4C89-AD4E-B9CB-1C329730AF2A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39493" y="3544702"/>
              <a:ext cx="0" cy="278557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23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C9FC6D-FEBD-864C-046A-982E814A775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FEE92D0A-A44F-F03B-DB59-D51B8D543570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D9846D15-13C8-B0DB-72B0-5EF274C840C3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BDF93AB-B4B7-A17C-3984-59EB3DD8DD16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BCF8C4EC-7774-76D5-2ED6-AE8A0B965D48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31396DD5-0DAC-7C4A-696D-1E468BA2DE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3CCE6845-3BE7-9117-9EBE-80993BE6A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8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A9A9BC9A-DA4F-2D2E-AB2A-B02AB5D469C2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FBA33EE4-579F-496F-BE8F-171262066F69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38F3BE9A-5356-B0CF-5F6B-669249C3860A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9AE297D9-B80E-E8CC-2B42-E25952CE559D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2156D14D-9679-24B2-4F93-DF61C32025E7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6D3688-ABD3-F711-11F5-DE2608ED1842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216A4A-70A7-DDAE-3345-448AE3322C2B}"/>
              </a:ext>
            </a:extLst>
          </p:cNvPr>
          <p:cNvSpPr txBox="1"/>
          <p:nvPr/>
        </p:nvSpPr>
        <p:spPr bwMode="auto">
          <a:xfrm>
            <a:off x="6217912" y="1051890"/>
            <a:ext cx="2254351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/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B024E0-0811-6FD9-8C24-4D1CEB31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8105" y="1742670"/>
                <a:ext cx="1126068" cy="24288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/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1AA84A-A825-A941-C702-2861454E2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2132409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4BB73D9D-870A-7A58-3BC2-7D6EE9F709CA}"/>
              </a:ext>
            </a:extLst>
          </p:cNvPr>
          <p:cNvSpPr txBox="1"/>
          <p:nvPr/>
        </p:nvSpPr>
        <p:spPr bwMode="auto">
          <a:xfrm>
            <a:off x="7032356" y="2164273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14ED52-3650-47A0-6A29-0E07191B7CBD}"/>
              </a:ext>
            </a:extLst>
          </p:cNvPr>
          <p:cNvCxnSpPr/>
          <p:nvPr/>
        </p:nvCxnSpPr>
        <p:spPr bwMode="auto">
          <a:xfrm>
            <a:off x="7340670" y="1954999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27281D-5008-43D6-4982-00CC535723A8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2243492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621007-E6E3-4353-C184-2D25C4AF08F4}"/>
              </a:ext>
            </a:extLst>
          </p:cNvPr>
          <p:cNvCxnSpPr/>
          <p:nvPr/>
        </p:nvCxnSpPr>
        <p:spPr bwMode="auto">
          <a:xfrm>
            <a:off x="7340537" y="2436331"/>
            <a:ext cx="0" cy="1556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/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0DFCCD-36EF-25AA-66AD-9DAA2703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2605695"/>
                <a:ext cx="1003466" cy="3901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01637A-3737-E799-4535-D5CA487D1FDC}"/>
              </a:ext>
            </a:extLst>
          </p:cNvPr>
          <p:cNvCxnSpPr>
            <a:cxnSpLocks/>
          </p:cNvCxnSpPr>
          <p:nvPr/>
        </p:nvCxnSpPr>
        <p:spPr bwMode="auto">
          <a:xfrm>
            <a:off x="6795753" y="2246375"/>
            <a:ext cx="1699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/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53BC47-BD3A-2044-4E97-1386A52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2007" y="2088936"/>
                <a:ext cx="740374" cy="390171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E49E6-5C09-E8F4-41FE-CBA62FC59743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2F6BE-B489-1EFB-F52B-934D24A41AAD}"/>
              </a:ext>
            </a:extLst>
          </p:cNvPr>
          <p:cNvSpPr txBox="1"/>
          <p:nvPr/>
        </p:nvSpPr>
        <p:spPr bwMode="auto">
          <a:xfrm>
            <a:off x="4007840" y="1045140"/>
            <a:ext cx="1707330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/>
              <a:t>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/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b="0" dirty="0"/>
                  <a:t>Data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55D6671-C4DE-80E2-F26F-668BFBA3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9787" y="1797832"/>
                <a:ext cx="1161973" cy="24288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/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ABF939-291E-76EF-D1AE-CBA5F04D9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2228714"/>
                <a:ext cx="621439" cy="242695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EA863E4-5460-1B0A-0DDF-8956615360CD}"/>
              </a:ext>
            </a:extLst>
          </p:cNvPr>
          <p:cNvSpPr txBox="1"/>
          <p:nvPr/>
        </p:nvSpPr>
        <p:spPr bwMode="auto">
          <a:xfrm>
            <a:off x="4544964" y="2251884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33C854-16DB-D03F-9C4A-5C550DADFF22}"/>
              </a:ext>
            </a:extLst>
          </p:cNvPr>
          <p:cNvCxnSpPr>
            <a:cxnSpLocks/>
          </p:cNvCxnSpPr>
          <p:nvPr/>
        </p:nvCxnSpPr>
        <p:spPr bwMode="auto">
          <a:xfrm>
            <a:off x="4850907" y="2027148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4CC4BD-0E19-532C-8EF4-EFE318F88C1C}"/>
              </a:ext>
            </a:extLst>
          </p:cNvPr>
          <p:cNvCxnSpPr/>
          <p:nvPr/>
        </p:nvCxnSpPr>
        <p:spPr bwMode="auto">
          <a:xfrm>
            <a:off x="4850775" y="2521500"/>
            <a:ext cx="0" cy="1671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/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2F4913-2721-09AA-B540-F61B4A282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2674502"/>
                <a:ext cx="995746" cy="390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/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37B12E-7D1D-2D58-8F09-5BDF892F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2227344"/>
                <a:ext cx="699961" cy="242695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29EA12-0835-A26A-0E98-040CD5BBD97F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2253977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825D17-912C-737B-1334-F6DF47F0F5F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2258920"/>
            <a:ext cx="0" cy="165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4F6F13-60B8-8C03-91A9-F914F83E78AE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E3326-012E-C4AF-7D78-3B3A29CCBCE5}"/>
              </a:ext>
            </a:extLst>
          </p:cNvPr>
          <p:cNvSpPr txBox="1"/>
          <p:nvPr/>
        </p:nvSpPr>
        <p:spPr bwMode="auto">
          <a:xfrm>
            <a:off x="6217912" y="3584186"/>
            <a:ext cx="2328300" cy="6969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>
                    <a:lumMod val="75000"/>
                  </a:schemeClr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quantumly</a:t>
            </a:r>
            <a:r>
              <a:rPr lang="en-US" sz="1000" dirty="0"/>
              <a:t> 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/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rgbClr val="002060"/>
                    </a:solidFill>
                  </a:rPr>
                  <a:t>Quantum d</a:t>
                </a:r>
                <a:r>
                  <a:rPr lang="en-US" sz="1000" b="0" dirty="0">
                    <a:solidFill>
                      <a:srgbClr val="002060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F93249-3FF6-9A3B-5253-18CA7D85A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4816" y="4274022"/>
                <a:ext cx="1788107" cy="24288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/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BD4CAD-0C40-786D-DCC8-097306F7A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9955" y="4759404"/>
                <a:ext cx="626257" cy="250197"/>
              </a:xfrm>
              <a:prstGeom prst="rect">
                <a:avLst/>
              </a:prstGeom>
              <a:blipFill>
                <a:blip r:embed="rId4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DC5C24-B9D4-C1CA-9FAF-5E01C117CCB1}"/>
              </a:ext>
            </a:extLst>
          </p:cNvPr>
          <p:cNvSpPr txBox="1"/>
          <p:nvPr/>
        </p:nvSpPr>
        <p:spPr bwMode="auto">
          <a:xfrm>
            <a:off x="7032356" y="4760069"/>
            <a:ext cx="626255" cy="224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4C7E1-0E1C-AA23-7F99-C5BA06AA067F}"/>
              </a:ext>
            </a:extLst>
          </p:cNvPr>
          <p:cNvCxnSpPr/>
          <p:nvPr/>
        </p:nvCxnSpPr>
        <p:spPr bwMode="auto">
          <a:xfrm>
            <a:off x="7340670" y="4550795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067A1B-3F0A-90A2-2BA4-BEB75EA84ACA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7920" y="4870487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89A1CE-2B1D-9C9B-0732-69C40A9A2A8D}"/>
              </a:ext>
            </a:extLst>
          </p:cNvPr>
          <p:cNvCxnSpPr/>
          <p:nvPr/>
        </p:nvCxnSpPr>
        <p:spPr bwMode="auto">
          <a:xfrm>
            <a:off x="7340537" y="5032127"/>
            <a:ext cx="0" cy="155635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/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E5F27D-9EB9-3141-04AA-CA96C50C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06" y="5201491"/>
                <a:ext cx="1003466" cy="3901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/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Quantum 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A72003-0328-186E-6809-988CE74E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1310" y="4695864"/>
                <a:ext cx="740374" cy="39017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CBD694-98B3-5D13-2FF5-F76305CCE943}"/>
              </a:ext>
            </a:extLst>
          </p:cNvPr>
          <p:cNvCxnSpPr>
            <a:cxnSpLocks/>
          </p:cNvCxnSpPr>
          <p:nvPr/>
        </p:nvCxnSpPr>
        <p:spPr bwMode="auto">
          <a:xfrm>
            <a:off x="6795753" y="4842171"/>
            <a:ext cx="169903" cy="0"/>
          </a:xfrm>
          <a:prstGeom prst="straightConnector1">
            <a:avLst/>
          </a:prstGeom>
          <a:solidFill>
            <a:srgbClr val="A9B9E1"/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CCDF4B-FD7D-A029-6074-C40B6992A5B5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D4206-6DAC-6B31-6E5A-5CE05D76DCFD}"/>
              </a:ext>
            </a:extLst>
          </p:cNvPr>
          <p:cNvSpPr txBox="1"/>
          <p:nvPr/>
        </p:nvSpPr>
        <p:spPr bwMode="auto">
          <a:xfrm>
            <a:off x="3791744" y="3577436"/>
            <a:ext cx="2124236" cy="5495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chemeClr val="tx2"/>
                </a:solidFill>
              </a:rPr>
              <a:t>Quantum</a:t>
            </a:r>
            <a:r>
              <a:rPr lang="en-US" sz="1050" b="1" dirty="0"/>
              <a:t> Machine Learning</a:t>
            </a:r>
          </a:p>
          <a:p>
            <a:pPr algn="ctr">
              <a:defRPr/>
            </a:pPr>
            <a:endParaRPr sz="1050" b="1" dirty="0"/>
          </a:p>
          <a:p>
            <a:pPr algn="ctr">
              <a:defRPr/>
            </a:pPr>
            <a:r>
              <a:rPr lang="en-US" sz="1000" dirty="0"/>
              <a:t>finding patterns in </a:t>
            </a:r>
            <a:r>
              <a:rPr lang="en-US" sz="1000" dirty="0">
                <a:solidFill>
                  <a:schemeClr val="tx2"/>
                </a:solidFill>
              </a:rPr>
              <a:t>quantum</a:t>
            </a:r>
            <a:r>
              <a:rPr lang="en-US" sz="1000" dirty="0"/>
              <a:t> data</a:t>
            </a:r>
            <a:endParaRPr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/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solidFill>
                      <a:schemeClr val="tx2"/>
                    </a:solidFill>
                  </a:rPr>
                  <a:t>Quantum d</a:t>
                </a:r>
                <a:r>
                  <a:rPr lang="en-US" sz="1000" b="0" dirty="0">
                    <a:solidFill>
                      <a:schemeClr val="tx2"/>
                    </a:solidFill>
                  </a:rPr>
                  <a:t>ata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ar-AE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1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C846EA-6AAB-505F-EE06-F76DA37A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07840" y="4280465"/>
                <a:ext cx="1707323" cy="24288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/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Loss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5526A3-49EC-3458-91DC-FF1C8C67C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5212" y="4761010"/>
                <a:ext cx="586445" cy="242695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08F1B3-1166-C956-3FDE-6D7EDC353436}"/>
              </a:ext>
            </a:extLst>
          </p:cNvPr>
          <p:cNvSpPr txBox="1"/>
          <p:nvPr/>
        </p:nvSpPr>
        <p:spPr bwMode="auto">
          <a:xfrm>
            <a:off x="4544964" y="4784180"/>
            <a:ext cx="621436" cy="224998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00" dirty="0"/>
              <a:t>training</a:t>
            </a:r>
            <a:endParaRPr sz="9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20F0E4-EB6F-CFB9-0B6B-E8098FC8A196}"/>
              </a:ext>
            </a:extLst>
          </p:cNvPr>
          <p:cNvCxnSpPr>
            <a:cxnSpLocks/>
          </p:cNvCxnSpPr>
          <p:nvPr/>
        </p:nvCxnSpPr>
        <p:spPr bwMode="auto">
          <a:xfrm>
            <a:off x="4850907" y="4559444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F6338-632B-1B2B-FC43-D719078BA407}"/>
              </a:ext>
            </a:extLst>
          </p:cNvPr>
          <p:cNvCxnSpPr/>
          <p:nvPr/>
        </p:nvCxnSpPr>
        <p:spPr bwMode="auto">
          <a:xfrm>
            <a:off x="4850775" y="5053796"/>
            <a:ext cx="0" cy="167134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/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 algn="ctr">
                  <a:defRPr/>
                </a:pPr>
                <a:r>
                  <a:rPr lang="en-US" sz="1000" b="0" dirty="0"/>
                  <a:t>Trained </a:t>
                </a:r>
                <a:r>
                  <a:rPr lang="en-US" sz="1000" b="0" dirty="0" err="1"/>
                  <a:t>model</a:t>
                </a:r>
                <a:r>
                  <a:rPr lang="en-US" sz="1000" b="0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sz="1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59C415-C3C0-732A-B02B-EAE76FD0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3653" y="5206798"/>
                <a:ext cx="995746" cy="3901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/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spAutoFit/>
              </a:bodyPr>
              <a:lstStyle/>
              <a:p>
                <a:pPr>
                  <a:defRPr/>
                </a:pPr>
                <a:r>
                  <a:rPr lang="en-US" sz="1000" dirty="0"/>
                  <a:t>Model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51BAF5-EF83-3BBF-6903-2A1CC937C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7032" y="4759640"/>
                <a:ext cx="699961" cy="242695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AC2DC-A1B0-0D88-C437-D0DB1A1AEB9A}"/>
              </a:ext>
            </a:extLst>
          </p:cNvPr>
          <p:cNvCxnSpPr>
            <a:cxnSpLocks/>
          </p:cNvCxnSpPr>
          <p:nvPr/>
        </p:nvCxnSpPr>
        <p:spPr bwMode="auto">
          <a:xfrm rot="16200000">
            <a:off x="4410411" y="4786273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3D7BD8-78CB-ECF2-A625-E4941DD011F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328117" y="4791216"/>
            <a:ext cx="0" cy="165958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DAED4F-B808-19A0-966B-57F599D460FD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F89F5-86FA-6964-3119-368ADC5F2D23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93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EFC8E7A-3C00-C01D-CD36-841C0D80A58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9560474" name="Rechteck 5">
            <a:extLst>
              <a:ext uri="{FF2B5EF4-FFF2-40B4-BE49-F238E27FC236}">
                <a16:creationId xmlns:a16="http://schemas.microsoft.com/office/drawing/2014/main" id="{B9AB5C4B-0E89-9BE9-CB23-18563F568A39}"/>
              </a:ext>
            </a:extLst>
          </p:cNvPr>
          <p:cNvSpPr/>
          <p:nvPr/>
        </p:nvSpPr>
        <p:spPr bwMode="auto">
          <a:xfrm>
            <a:off x="7657815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271658848" name="Rechteck 5">
            <a:extLst>
              <a:ext uri="{FF2B5EF4-FFF2-40B4-BE49-F238E27FC236}">
                <a16:creationId xmlns:a16="http://schemas.microsoft.com/office/drawing/2014/main" id="{E1654DAC-D768-CC6F-F040-50632530B341}"/>
              </a:ext>
            </a:extLst>
          </p:cNvPr>
          <p:cNvSpPr/>
          <p:nvPr/>
        </p:nvSpPr>
        <p:spPr bwMode="auto">
          <a:xfrm>
            <a:off x="6096000" y="618341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390156907" name="Rechteck 5">
            <a:extLst>
              <a:ext uri="{FF2B5EF4-FFF2-40B4-BE49-F238E27FC236}">
                <a16:creationId xmlns:a16="http://schemas.microsoft.com/office/drawing/2014/main" id="{65EAA0BC-663A-5E0A-970D-CB8C135E0A7B}"/>
              </a:ext>
            </a:extLst>
          </p:cNvPr>
          <p:cNvSpPr/>
          <p:nvPr/>
        </p:nvSpPr>
        <p:spPr bwMode="auto">
          <a:xfrm>
            <a:off x="4525724" y="6182769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1113436722" name="Rechteck 5">
            <a:extLst>
              <a:ext uri="{FF2B5EF4-FFF2-40B4-BE49-F238E27FC236}">
                <a16:creationId xmlns:a16="http://schemas.microsoft.com/office/drawing/2014/main" id="{6A5489DE-DC2A-21DD-2B0A-EB057734F32C}"/>
              </a:ext>
            </a:extLst>
          </p:cNvPr>
          <p:cNvSpPr/>
          <p:nvPr/>
        </p:nvSpPr>
        <p:spPr bwMode="auto">
          <a:xfrm>
            <a:off x="2972045" y="6183156"/>
            <a:ext cx="1512168" cy="3240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10636326" name="Titel 1">
            <a:extLst>
              <a:ext uri="{FF2B5EF4-FFF2-40B4-BE49-F238E27FC236}">
                <a16:creationId xmlns:a16="http://schemas.microsoft.com/office/drawing/2014/main" id="{0982DE26-365B-54D2-FFD6-E113236AD0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0000" y="324000"/>
            <a:ext cx="11449049" cy="656728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What about both?</a:t>
            </a:r>
          </a:p>
        </p:txBody>
      </p:sp>
      <p:sp>
        <p:nvSpPr>
          <p:cNvPr id="1753691361" name="Slide Number Placeholder 15">
            <a:extLst>
              <a:ext uri="{FF2B5EF4-FFF2-40B4-BE49-F238E27FC236}">
                <a16:creationId xmlns:a16="http://schemas.microsoft.com/office/drawing/2014/main" id="{8B6BEE4B-5B3C-2771-FF8D-0DFC5F0FB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Page </a:t>
            </a:r>
            <a:fld id="{A52F4D17-1AD6-42D9-B93A-EB002C62F438}" type="slidenum">
              <a:rPr lang="de-DE"/>
              <a:t>9</a:t>
            </a:fld>
            <a:endParaRPr lang="de-DE"/>
          </a:p>
        </p:txBody>
      </p:sp>
      <p:sp>
        <p:nvSpPr>
          <p:cNvPr id="471125970" name="Rechteck 5">
            <a:extLst>
              <a:ext uri="{FF2B5EF4-FFF2-40B4-BE49-F238E27FC236}">
                <a16:creationId xmlns:a16="http://schemas.microsoft.com/office/drawing/2014/main" id="{34EE2131-6A56-E039-2D40-710CE456FBAF}"/>
              </a:ext>
            </a:extLst>
          </p:cNvPr>
          <p:cNvSpPr/>
          <p:nvPr/>
        </p:nvSpPr>
        <p:spPr bwMode="auto">
          <a:xfrm>
            <a:off x="2971052" y="6183246"/>
            <a:ext cx="1512168" cy="3240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  <a:defRPr/>
            </a:pPr>
            <a:endParaRPr lang="pt-BR" b="1">
              <a:solidFill>
                <a:schemeClr val="tx1"/>
              </a:solidFill>
            </a:endParaRPr>
          </a:p>
        </p:txBody>
      </p:sp>
      <p:sp>
        <p:nvSpPr>
          <p:cNvPr id="971174069" name="TextBox 13">
            <a:extLst>
              <a:ext uri="{FF2B5EF4-FFF2-40B4-BE49-F238E27FC236}">
                <a16:creationId xmlns:a16="http://schemas.microsoft.com/office/drawing/2014/main" id="{9D6BEF1A-E44A-D63D-AF46-C2A588BBB78A}"/>
              </a:ext>
            </a:extLst>
          </p:cNvPr>
          <p:cNvSpPr txBox="1"/>
          <p:nvPr/>
        </p:nvSpPr>
        <p:spPr bwMode="auto">
          <a:xfrm>
            <a:off x="2783889" y="6220311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100" b="1"/>
              <a:t>QML Theory</a:t>
            </a:r>
            <a:endParaRPr/>
          </a:p>
        </p:txBody>
      </p:sp>
      <p:sp>
        <p:nvSpPr>
          <p:cNvPr id="236169606" name="TextBox 14">
            <a:extLst>
              <a:ext uri="{FF2B5EF4-FFF2-40B4-BE49-F238E27FC236}">
                <a16:creationId xmlns:a16="http://schemas.microsoft.com/office/drawing/2014/main" id="{B94525F2-2082-ACFC-613B-ECD8D6DB7137}"/>
              </a:ext>
            </a:extLst>
          </p:cNvPr>
          <p:cNvSpPr txBox="1"/>
          <p:nvPr/>
        </p:nvSpPr>
        <p:spPr bwMode="auto">
          <a:xfrm>
            <a:off x="4345704" y="6218214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Data Encoding</a:t>
            </a:r>
            <a:endParaRPr/>
          </a:p>
        </p:txBody>
      </p:sp>
      <p:sp>
        <p:nvSpPr>
          <p:cNvPr id="615158492" name="TextBox 16">
            <a:extLst>
              <a:ext uri="{FF2B5EF4-FFF2-40B4-BE49-F238E27FC236}">
                <a16:creationId xmlns:a16="http://schemas.microsoft.com/office/drawing/2014/main" id="{6EC1A076-238E-BAF1-66A4-C97207605ECC}"/>
              </a:ext>
            </a:extLst>
          </p:cNvPr>
          <p:cNvSpPr txBox="1"/>
          <p:nvPr/>
        </p:nvSpPr>
        <p:spPr bwMode="auto">
          <a:xfrm>
            <a:off x="5915980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/>
              <a:t>QML Models</a:t>
            </a:r>
            <a:endParaRPr/>
          </a:p>
        </p:txBody>
      </p:sp>
      <p:sp>
        <p:nvSpPr>
          <p:cNvPr id="1506580644" name="TextBox 17">
            <a:extLst>
              <a:ext uri="{FF2B5EF4-FFF2-40B4-BE49-F238E27FC236}">
                <a16:creationId xmlns:a16="http://schemas.microsoft.com/office/drawing/2014/main" id="{CDBE8986-C332-62CD-2EC7-65C97631A894}"/>
              </a:ext>
            </a:extLst>
          </p:cNvPr>
          <p:cNvSpPr txBox="1"/>
          <p:nvPr/>
        </p:nvSpPr>
        <p:spPr bwMode="auto">
          <a:xfrm>
            <a:off x="7477795" y="6217716"/>
            <a:ext cx="187220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1050" b="1" dirty="0"/>
              <a:t>Why QML?</a:t>
            </a:r>
            <a:endParaRPr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9F25DF-3D14-359E-C02E-6537F96281D6}"/>
              </a:ext>
            </a:extLst>
          </p:cNvPr>
          <p:cNvSpPr/>
          <p:nvPr/>
        </p:nvSpPr>
        <p:spPr bwMode="auto">
          <a:xfrm>
            <a:off x="6161064" y="978466"/>
            <a:ext cx="2415612" cy="24140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4C1761-22AF-EF97-CA49-DDAAD3EE27A4}"/>
              </a:ext>
            </a:extLst>
          </p:cNvPr>
          <p:cNvSpPr/>
          <p:nvPr/>
        </p:nvSpPr>
        <p:spPr bwMode="auto">
          <a:xfrm>
            <a:off x="3652260" y="978466"/>
            <a:ext cx="2397030" cy="241401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F7EA2-6E73-9016-BC1A-71C7923A01DA}"/>
              </a:ext>
            </a:extLst>
          </p:cNvPr>
          <p:cNvSpPr/>
          <p:nvPr/>
        </p:nvSpPr>
        <p:spPr bwMode="auto">
          <a:xfrm>
            <a:off x="6161064" y="3510762"/>
            <a:ext cx="2415612" cy="2414016"/>
          </a:xfrm>
          <a:prstGeom prst="rect">
            <a:avLst/>
          </a:prstGeom>
          <a:solidFill>
            <a:srgbClr val="A9B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2DFFC-B30B-82D6-F19E-1FED32C43277}"/>
              </a:ext>
            </a:extLst>
          </p:cNvPr>
          <p:cNvSpPr/>
          <p:nvPr/>
        </p:nvSpPr>
        <p:spPr bwMode="auto">
          <a:xfrm>
            <a:off x="3652260" y="3510762"/>
            <a:ext cx="2397030" cy="2414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98A40C-486F-FFEC-88A4-312C2577AC31}"/>
              </a:ext>
            </a:extLst>
          </p:cNvPr>
          <p:cNvSpPr/>
          <p:nvPr/>
        </p:nvSpPr>
        <p:spPr bwMode="auto">
          <a:xfrm>
            <a:off x="6165346" y="990268"/>
            <a:ext cx="2423160" cy="2414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CFF23A-B0B4-BA98-9C3B-AB652C1BEA18}"/>
              </a:ext>
            </a:extLst>
          </p:cNvPr>
          <p:cNvSpPr txBox="1"/>
          <p:nvPr/>
        </p:nvSpPr>
        <p:spPr bwMode="auto">
          <a:xfrm>
            <a:off x="3849002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CC</a:t>
            </a:r>
            <a:endParaRPr sz="9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41865-E128-6562-BBBE-CBE5F3B94AFB}"/>
              </a:ext>
            </a:extLst>
          </p:cNvPr>
          <p:cNvSpPr txBox="1"/>
          <p:nvPr/>
        </p:nvSpPr>
        <p:spPr bwMode="auto">
          <a:xfrm>
            <a:off x="6365628" y="1415003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/>
              <a:t>C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21FD4-014F-CCFD-6508-1CABC9AE3421}"/>
              </a:ext>
            </a:extLst>
          </p:cNvPr>
          <p:cNvSpPr txBox="1"/>
          <p:nvPr/>
        </p:nvSpPr>
        <p:spPr bwMode="auto">
          <a:xfrm>
            <a:off x="3839477" y="3955200"/>
            <a:ext cx="2022595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/>
              <a:t>C</a:t>
            </a:r>
            <a:endParaRPr sz="9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C57BF-6E82-7F1E-FC16-E2450373E6D4}"/>
              </a:ext>
            </a:extLst>
          </p:cNvPr>
          <p:cNvSpPr txBox="1"/>
          <p:nvPr/>
        </p:nvSpPr>
        <p:spPr bwMode="auto">
          <a:xfrm>
            <a:off x="6282061" y="3954256"/>
            <a:ext cx="2142578" cy="150797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ctr">
              <a:defRPr/>
            </a:pPr>
            <a:r>
              <a:rPr lang="en-US" sz="9600" dirty="0">
                <a:solidFill>
                  <a:schemeClr val="tx2"/>
                </a:solidFill>
              </a:rPr>
              <a:t>Q</a:t>
            </a:r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Q</a:t>
            </a:r>
            <a:endParaRPr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CEC7C8-CAA7-AC29-1CCB-7E4C504B3D39}"/>
              </a:ext>
            </a:extLst>
          </p:cNvPr>
          <p:cNvSpPr txBox="1"/>
          <p:nvPr/>
        </p:nvSpPr>
        <p:spPr bwMode="auto">
          <a:xfrm>
            <a:off x="8692732" y="1972397"/>
            <a:ext cx="1625898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focus of today</a:t>
            </a:r>
            <a:endParaRPr dirty="0">
              <a:solidFill>
                <a:srgbClr val="FF0000"/>
              </a:solidFill>
            </a:endParaRPr>
          </a:p>
          <a:p>
            <a:pPr marL="283879" indent="-283879">
              <a:buFont typeface="Arial"/>
              <a:buChar char="•"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2473</Words>
  <Application>Microsoft Office PowerPoint</Application>
  <PresentationFormat>Widescreen</PresentationFormat>
  <Paragraphs>506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Cambria Math</vt:lpstr>
      <vt:lpstr>Jülich</vt:lpstr>
      <vt:lpstr>Quantum Machine Learning</vt:lpstr>
      <vt:lpstr>Quantum Day schedule</vt:lpstr>
      <vt:lpstr>Applications of quantum computing</vt:lpstr>
      <vt:lpstr>Driving questions</vt:lpstr>
      <vt:lpstr>What is machine learning?</vt:lpstr>
      <vt:lpstr>What about a quantum model?</vt:lpstr>
      <vt:lpstr>What about quantum data?</vt:lpstr>
      <vt:lpstr>What about both?</vt:lpstr>
      <vt:lpstr>What about both?</vt:lpstr>
      <vt:lpstr>What is quantum machine learning (with classical data)?</vt:lpstr>
      <vt:lpstr>Encoding classical data into a quantum circuit</vt:lpstr>
      <vt:lpstr>Angle encoding</vt:lpstr>
      <vt:lpstr>Amplitude encoding</vt:lpstr>
      <vt:lpstr>Basis encoding</vt:lpstr>
      <vt:lpstr>How to encode data into a quantum circuit?</vt:lpstr>
      <vt:lpstr>Quick recap: binary classification</vt:lpstr>
      <vt:lpstr>Linear classifiers</vt:lpstr>
      <vt:lpstr>Feature maps for higher dimensional spaces</vt:lpstr>
      <vt:lpstr>The kernel trick</vt:lpstr>
      <vt:lpstr>Quantum kernels</vt:lpstr>
      <vt:lpstr>Quantum kernels</vt:lpstr>
      <vt:lpstr>QML is basically a fancy kernel machine</vt:lpstr>
      <vt:lpstr>Example: quantum kernels for cloud detection</vt:lpstr>
      <vt:lpstr>Variational quantum algorithms</vt:lpstr>
      <vt:lpstr>Variational quantum algorithms</vt:lpstr>
      <vt:lpstr>Variational quantum classifier</vt:lpstr>
      <vt:lpstr>VQC is the quantum cousin of MLP</vt:lpstr>
      <vt:lpstr>Quantum neural networks</vt:lpstr>
      <vt:lpstr>Example: quantum neural networks for image classification</vt:lpstr>
      <vt:lpstr>Some QML approaches in Earth observation</vt:lpstr>
      <vt:lpstr>Some QML approaches in Earth observation</vt:lpstr>
      <vt:lpstr>Why bothering with QML?</vt:lpstr>
      <vt:lpstr>Some limitations of QML</vt:lpstr>
      <vt:lpstr>What’s next?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104</cp:revision>
  <dcterms:created xsi:type="dcterms:W3CDTF">2019-11-11T12:51:38Z</dcterms:created>
  <dcterms:modified xsi:type="dcterms:W3CDTF">2025-06-03T13:00:43Z</dcterms:modified>
</cp:coreProperties>
</file>